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57" r:id="rId2"/>
    <p:sldId id="275" r:id="rId3"/>
    <p:sldId id="276" r:id="rId4"/>
    <p:sldId id="299" r:id="rId5"/>
    <p:sldId id="277" r:id="rId6"/>
    <p:sldId id="304" r:id="rId7"/>
    <p:sldId id="306" r:id="rId8"/>
    <p:sldId id="305" r:id="rId9"/>
    <p:sldId id="278" r:id="rId10"/>
    <p:sldId id="279" r:id="rId11"/>
    <p:sldId id="298" r:id="rId12"/>
    <p:sldId id="294" r:id="rId13"/>
  </p:sldIdLst>
  <p:sldSz cx="9144000" cy="6858000" type="screen4x3"/>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8800" b="1"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682" autoAdjust="0"/>
  </p:normalViewPr>
  <p:slideViewPr>
    <p:cSldViewPr showGuides="1">
      <p:cViewPr varScale="1">
        <p:scale>
          <a:sx n="91" d="100"/>
          <a:sy n="91" d="100"/>
        </p:scale>
        <p:origin x="21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918"/>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spcBef>
                <a:spcPct val="0"/>
              </a:spcBef>
              <a:defRPr kumimoji="1"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30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spcBef>
                <a:spcPct val="0"/>
              </a:spcBef>
              <a:defRPr kumimoji="1" sz="1200" b="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30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spcBef>
                <a:spcPct val="0"/>
              </a:spcBef>
              <a:defRPr kumimoji="1"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spcBef>
                <a:spcPct val="0"/>
              </a:spcBef>
              <a:defRPr kumimoji="1" sz="1200" b="0" smtClean="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48F50ED-79C5-4A88-9A2D-658F85FB8634}" type="slidenum">
              <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extLst>
      <p:ext uri="{BB962C8B-B14F-4D97-AF65-F5344CB8AC3E}">
        <p14:creationId xmlns:p14="http://schemas.microsoft.com/office/powerpoint/2010/main" val="3620112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spcBef>
                <a:spcPct val="0"/>
              </a:spcBef>
              <a:defRPr kumimoji="1"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19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spcBef>
                <a:spcPct val="0"/>
              </a:spcBef>
              <a:defRPr kumimoji="1" sz="1200" b="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076"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419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p>
        </p:txBody>
      </p:sp>
      <p:sp>
        <p:nvSpPr>
          <p:cNvPr id="419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1" hangingPunct="1">
              <a:spcBef>
                <a:spcPct val="0"/>
              </a:spcBef>
              <a:defRPr kumimoji="1" sz="1200" b="0">
                <a:latin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19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1" hangingPunct="1">
              <a:spcBef>
                <a:spcPct val="0"/>
              </a:spcBef>
              <a:defRPr kumimoji="1" sz="1200" b="0" smtClean="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3944832-21E4-4161-9CF0-B78AAF69A138}" type="slidenum">
              <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1"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extLst>
      <p:ext uri="{BB962C8B-B14F-4D97-AF65-F5344CB8AC3E}">
        <p14:creationId xmlns:p14="http://schemas.microsoft.com/office/powerpoint/2010/main" val="240809741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hangingPunct="1">
              <a:spcBef>
                <a:spcPct val="0"/>
              </a:spcBef>
            </a:pPr>
            <a:fld id="{9A0DB2DC-4C9A-4742-B13C-FB6460FD3503}" type="slidenum">
              <a:rPr lang="en-US" altLang="zh-CN" dirty="0"/>
              <a:t>1</a:t>
            </a:fld>
            <a:endParaRPr lang="en-US" altLang="zh-CN" dirty="0"/>
          </a:p>
        </p:txBody>
      </p:sp>
      <p:sp>
        <p:nvSpPr>
          <p:cNvPr id="6147" name="Rectangle 1026"/>
          <p:cNvSpPr>
            <a:spLocks noGrp="1" noRot="1" noChangeAspect="1" noTextEdit="1"/>
          </p:cNvSpPr>
          <p:nvPr>
            <p:ph type="sldImg"/>
          </p:nvPr>
        </p:nvSpPr>
        <p:spPr>
          <a:ln/>
        </p:spPr>
      </p:sp>
      <p:sp>
        <p:nvSpPr>
          <p:cNvPr id="6148" name="Rectangle 1027"/>
          <p:cNvSpPr>
            <a:spLocks noGrp="1"/>
          </p:cNvSpPr>
          <p:nvPr>
            <p:ph type="body" idx="1"/>
          </p:nvPr>
        </p:nvSpPr>
        <p:spPr>
          <a:ln/>
        </p:spPr>
        <p:txBody>
          <a:bodyPr wrap="square" lIns="91440" tIns="45720" rIns="91440" bIns="45720" anchor="t"/>
          <a:lstStyle/>
          <a:p>
            <a:pPr lvl="0" eaLnBrk="1" hangingPunct="1"/>
            <a:endParaRPr lang="zh-CN" altLang="zh-CN" dirty="0"/>
          </a:p>
        </p:txBody>
      </p:sp>
    </p:spTree>
    <p:extLst>
      <p:ext uri="{BB962C8B-B14F-4D97-AF65-F5344CB8AC3E}">
        <p14:creationId xmlns:p14="http://schemas.microsoft.com/office/powerpoint/2010/main" val="1510097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hangingPunct="1">
              <a:spcBef>
                <a:spcPct val="0"/>
              </a:spcBef>
            </a:pPr>
            <a:fld id="{9A0DB2DC-4C9A-4742-B13C-FB6460FD3503}" type="slidenum">
              <a:rPr lang="en-US" altLang="zh-CN" dirty="0"/>
              <a:t>4</a:t>
            </a:fld>
            <a:endParaRPr lang="en-US" altLang="zh-CN" dirty="0"/>
          </a:p>
        </p:txBody>
      </p:sp>
      <p:sp>
        <p:nvSpPr>
          <p:cNvPr id="10243" name="Rectangle 2"/>
          <p:cNvSpPr>
            <a:spLocks noGrp="1" noRot="1" noChangeAspect="1" noTextEdit="1"/>
          </p:cNvSpPr>
          <p:nvPr>
            <p:ph type="sldImg"/>
          </p:nvPr>
        </p:nvSpPr>
        <p:spPr>
          <a:ln/>
        </p:spPr>
      </p:sp>
      <p:sp>
        <p:nvSpPr>
          <p:cNvPr id="10244" name="Rectangle 3"/>
          <p:cNvSpPr>
            <a:spLocks noGrp="1"/>
          </p:cNvSpPr>
          <p:nvPr>
            <p:ph type="body" idx="1"/>
          </p:nvPr>
        </p:nvSpPr>
        <p:spPr>
          <a:ln/>
        </p:spPr>
        <p:txBody>
          <a:bodyPr wrap="square" lIns="91440" tIns="45720" rIns="91440" bIns="45720" anchor="t"/>
          <a:lstStyle/>
          <a:p>
            <a:pPr lvl="0" eaLnBrk="1" hangingPunct="1"/>
            <a:r>
              <a:rPr lang="zh-CN" altLang="en-US" dirty="0"/>
              <a:t>专业实习是顶岗实习，将所学的知识与实践相结合，应用到生活中。</a:t>
            </a:r>
          </a:p>
          <a:p>
            <a:pPr lvl="0" eaLnBrk="1" hangingPunct="1"/>
            <a:r>
              <a:rPr lang="zh-CN" altLang="en-US" dirty="0"/>
              <a:t>毕业实习是为了就业而进行的实习，目的在于就业。</a:t>
            </a:r>
          </a:p>
        </p:txBody>
      </p:sp>
    </p:spTree>
    <p:extLst>
      <p:ext uri="{BB962C8B-B14F-4D97-AF65-F5344CB8AC3E}">
        <p14:creationId xmlns:p14="http://schemas.microsoft.com/office/powerpoint/2010/main" val="1256364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4763" y="0"/>
            <a:ext cx="1728787" cy="6865938"/>
            <a:chOff x="3" y="0"/>
            <a:chExt cx="1089" cy="4325"/>
          </a:xfrm>
        </p:grpSpPr>
        <p:sp>
          <p:nvSpPr>
            <p:cNvPr id="13" name="Arc 3"/>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4" name="Arc 4"/>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5" name="Rectangle 5"/>
            <p:cNvSpPr>
              <a:spLocks noChangeArrowheads="1"/>
            </p:cNvSpPr>
            <p:nvPr/>
          </p:nvSpPr>
          <p:spPr bwMode="auto">
            <a:xfrm>
              <a:off x="204" y="0"/>
              <a:ext cx="672" cy="4319"/>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8800" b="1">
                  <a:solidFill>
                    <a:schemeClr val="tx1"/>
                  </a:solidFill>
                  <a:latin typeface="Arial" panose="020B0604020202020204" pitchFamily="34" charset="0"/>
                  <a:ea typeface="宋体" panose="02010600030101010101" pitchFamily="2" charset="-122"/>
                </a:defRPr>
              </a:lvl1pPr>
              <a:lvl2pPr marL="742950" indent="-285750" eaLnBrk="0" hangingPunct="0">
                <a:defRPr sz="8800" b="1">
                  <a:solidFill>
                    <a:schemeClr val="tx1"/>
                  </a:solidFill>
                  <a:latin typeface="Arial" panose="020B0604020202020204" pitchFamily="34" charset="0"/>
                  <a:ea typeface="宋体" panose="02010600030101010101" pitchFamily="2" charset="-122"/>
                </a:defRPr>
              </a:lvl2pPr>
              <a:lvl3pPr marL="1143000" indent="-228600" eaLnBrk="0" hangingPunct="0">
                <a:defRPr sz="8800" b="1">
                  <a:solidFill>
                    <a:schemeClr val="tx1"/>
                  </a:solidFill>
                  <a:latin typeface="Arial" panose="020B0604020202020204" pitchFamily="34" charset="0"/>
                  <a:ea typeface="宋体" panose="02010600030101010101" pitchFamily="2" charset="-122"/>
                </a:defRPr>
              </a:lvl3pPr>
              <a:lvl4pPr marL="1600200" indent="-228600" eaLnBrk="0" hangingPunct="0">
                <a:defRPr sz="8800" b="1">
                  <a:solidFill>
                    <a:schemeClr val="tx1"/>
                  </a:solidFill>
                  <a:latin typeface="Arial" panose="020B0604020202020204" pitchFamily="34" charset="0"/>
                  <a:ea typeface="宋体" panose="02010600030101010101" pitchFamily="2" charset="-122"/>
                </a:defRPr>
              </a:lvl4pPr>
              <a:lvl5pPr marL="2057400" indent="-228600" eaLnBrk="0" hangingPunct="0">
                <a:defRPr sz="8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9" name="AutoShape 6"/>
            <p:cNvSpPr/>
            <p:nvPr/>
          </p:nvSpPr>
          <p:spPr>
            <a:xfrm rot="6000000">
              <a:off x="348" y="1644"/>
              <a:ext cx="456" cy="360"/>
            </a:xfrm>
            <a:prstGeom prst="triangle">
              <a:avLst>
                <a:gd name="adj" fmla="val 49995"/>
              </a:avLst>
            </a:prstGeom>
            <a:gradFill rotWithShape="0">
              <a:gsLst>
                <a:gs pos="0">
                  <a:schemeClr val="accent1"/>
                </a:gs>
                <a:gs pos="100000">
                  <a:schemeClr val="hlink"/>
                </a:gs>
              </a:gsLst>
              <a:lin ang="0" scaled="1"/>
              <a:tileRect/>
            </a:gradFill>
            <a:ln w="9525">
              <a:noFill/>
            </a:ln>
            <a:effectLst>
              <a:outerShdw dist="107763" dir="2699999" algn="ctr" rotWithShape="0">
                <a:schemeClr val="bg2"/>
              </a:outerShdw>
            </a:effectLst>
          </p:spPr>
          <p:txBody>
            <a:bodyPr rot="10800000" vert="eaVert"/>
            <a:lstStyle/>
            <a:p>
              <a:pPr lvl="0" eaLnBrk="1" hangingPunct="1"/>
              <a:endParaRPr lang="zh-CN" altLang="zh-CN" sz="2400" b="0" dirty="0">
                <a:latin typeface="Times New Roman" panose="02020603050405020304" pitchFamily="18" charset="0"/>
              </a:endParaRPr>
            </a:p>
          </p:txBody>
        </p:sp>
      </p:grpSp>
      <p:sp>
        <p:nvSpPr>
          <p:cNvPr id="4103" name="Rectangle 7"/>
          <p:cNvSpPr>
            <a:spLocks noGrp="1" noChangeArrowheads="1"/>
          </p:cNvSpPr>
          <p:nvPr>
            <p:ph type="ctrTitle" sz="quarter"/>
          </p:nvPr>
        </p:nvSpPr>
        <p:spPr>
          <a:xfrm>
            <a:off x="1370013" y="2286000"/>
            <a:ext cx="7772400" cy="1143000"/>
          </a:xfrm>
        </p:spPr>
        <p:txBody>
          <a:bodyPr/>
          <a:lstStyle>
            <a:lvl1pPr>
              <a:defRPr/>
            </a:lvl1pPr>
          </a:lstStyle>
          <a:p>
            <a:pPr lvl="0"/>
            <a:r>
              <a:rPr lang="zh-CN" altLang="en-US" noProof="0" smtClean="0"/>
              <a:t>单击此处编辑母版标题样式</a:t>
            </a:r>
          </a:p>
        </p:txBody>
      </p:sp>
      <p:sp>
        <p:nvSpPr>
          <p:cNvPr id="4104" name="Rectangle 8"/>
          <p:cNvSpPr>
            <a:spLocks noGrp="1" noChangeArrowheads="1"/>
          </p:cNvSpPr>
          <p:nvPr>
            <p:ph type="subTitle" sz="quarter" idx="1"/>
          </p:nvPr>
        </p:nvSpPr>
        <p:spPr>
          <a:xfrm>
            <a:off x="1371600" y="3886200"/>
            <a:ext cx="6400800" cy="1752600"/>
          </a:xfrm>
        </p:spPr>
        <p:txBody>
          <a:bodyPr anchor="ctr"/>
          <a:lstStyle>
            <a:lvl1pPr marL="0" indent="0">
              <a:buFontTx/>
              <a:buNone/>
              <a:defRPr/>
            </a:lvl1pPr>
          </a:lstStyle>
          <a:p>
            <a:pPr lvl="0"/>
            <a:r>
              <a:rPr lang="zh-CN" altLang="en-US" noProof="0" smtClean="0"/>
              <a:t>单击此处编辑母版副标题样式</a:t>
            </a:r>
          </a:p>
        </p:txBody>
      </p:sp>
      <p:sp>
        <p:nvSpPr>
          <p:cNvPr id="17" name="Rectangle 9"/>
          <p:cNvSpPr>
            <a:spLocks noGrp="1" noChangeArrowheads="1"/>
          </p:cNvSpPr>
          <p:nvPr>
            <p:ph type="dt" sz="quarter" idx="2"/>
          </p:nvPr>
        </p:nvSpPr>
        <p:spPr bwMode="auto">
          <a:xfrm>
            <a:off x="457200" y="64008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C04790C2-FF49-4E93-90E2-817C529C6916}"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8" name="Rectangle 10"/>
          <p:cNvSpPr>
            <a:spLocks noGrp="1" noChangeArrowheads="1"/>
          </p:cNvSpPr>
          <p:nvPr>
            <p:ph type="ftr" sz="quarter" idx="3"/>
          </p:nvPr>
        </p:nvSpPr>
        <p:spPr bwMode="auto">
          <a:xfrm>
            <a:off x="3200400" y="6399213"/>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9" name="Rectangle 11"/>
          <p:cNvSpPr>
            <a:spLocks noGrp="1" noChangeArrowheads="1"/>
          </p:cNvSpPr>
          <p:nvPr>
            <p:ph type="sldNum" sz="quarter" idx="4"/>
          </p:nvPr>
        </p:nvSpPr>
        <p:spPr bwMode="auto">
          <a:xfrm>
            <a:off x="7237413" y="6399213"/>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C7074CB3-BB08-4F9A-8EE3-1F3E86C413B4}"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99313" y="247650"/>
            <a:ext cx="1943100" cy="55435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370013" y="247650"/>
            <a:ext cx="5676900" cy="55435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3700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3324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2075" tIns="46038" rIns="92075" bIns="4603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p:nvPr/>
        </p:nvGrpSpPr>
        <p:grpSpPr>
          <a:xfrm>
            <a:off x="4763" y="0"/>
            <a:ext cx="1728787" cy="6865938"/>
            <a:chOff x="3" y="0"/>
            <a:chExt cx="1089" cy="4325"/>
          </a:xfrm>
        </p:grpSpPr>
        <p:sp>
          <p:nvSpPr>
            <p:cNvPr id="3075" name="Arc 3"/>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076" name="Arc 4"/>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4" name="Rectangle 5"/>
            <p:cNvSpPr>
              <a:spLocks noChangeArrowheads="1"/>
            </p:cNvSpPr>
            <p:nvPr/>
          </p:nvSpPr>
          <p:spPr bwMode="auto">
            <a:xfrm>
              <a:off x="204" y="0"/>
              <a:ext cx="672" cy="4319"/>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eaLnBrk="0" hangingPunct="0">
                <a:defRPr sz="8800" b="1">
                  <a:solidFill>
                    <a:schemeClr val="tx1"/>
                  </a:solidFill>
                  <a:latin typeface="Arial" panose="020B0604020202020204" pitchFamily="34" charset="0"/>
                  <a:ea typeface="宋体" panose="02010600030101010101" pitchFamily="2" charset="-122"/>
                </a:defRPr>
              </a:lvl1pPr>
              <a:lvl2pPr marL="742950" indent="-285750" eaLnBrk="0" hangingPunct="0">
                <a:defRPr sz="8800" b="1">
                  <a:solidFill>
                    <a:schemeClr val="tx1"/>
                  </a:solidFill>
                  <a:latin typeface="Arial" panose="020B0604020202020204" pitchFamily="34" charset="0"/>
                  <a:ea typeface="宋体" panose="02010600030101010101" pitchFamily="2" charset="-122"/>
                </a:defRPr>
              </a:lvl2pPr>
              <a:lvl3pPr marL="1143000" indent="-228600" eaLnBrk="0" hangingPunct="0">
                <a:defRPr sz="8800" b="1">
                  <a:solidFill>
                    <a:schemeClr val="tx1"/>
                  </a:solidFill>
                  <a:latin typeface="Arial" panose="020B0604020202020204" pitchFamily="34" charset="0"/>
                  <a:ea typeface="宋体" panose="02010600030101010101" pitchFamily="2" charset="-122"/>
                </a:defRPr>
              </a:lvl3pPr>
              <a:lvl4pPr marL="1600200" indent="-228600" eaLnBrk="0" hangingPunct="0">
                <a:defRPr sz="8800" b="1">
                  <a:solidFill>
                    <a:schemeClr val="tx1"/>
                  </a:solidFill>
                  <a:latin typeface="Arial" panose="020B0604020202020204" pitchFamily="34" charset="0"/>
                  <a:ea typeface="宋体" panose="02010600030101010101" pitchFamily="2" charset="-122"/>
                </a:defRPr>
              </a:lvl4pPr>
              <a:lvl5pPr marL="2057400" indent="-228600" eaLnBrk="0" hangingPunct="0">
                <a:defRPr sz="8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sz="8800" b="1">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5" name="AutoShape 6"/>
            <p:cNvSpPr/>
            <p:nvPr/>
          </p:nvSpPr>
          <p:spPr>
            <a:xfrm rot="6000000">
              <a:off x="348" y="372"/>
              <a:ext cx="456" cy="360"/>
            </a:xfrm>
            <a:prstGeom prst="triangle">
              <a:avLst>
                <a:gd name="adj" fmla="val 49995"/>
              </a:avLst>
            </a:prstGeom>
            <a:gradFill rotWithShape="0">
              <a:gsLst>
                <a:gs pos="0">
                  <a:schemeClr val="accent1"/>
                </a:gs>
                <a:gs pos="100000">
                  <a:schemeClr val="hlink"/>
                </a:gs>
              </a:gsLst>
              <a:lin ang="0" scaled="1"/>
              <a:tileRect/>
            </a:gradFill>
            <a:ln w="9525">
              <a:noFill/>
            </a:ln>
            <a:effectLst>
              <a:outerShdw dist="107763" dir="2699999" algn="ctr" rotWithShape="0">
                <a:schemeClr val="bg2"/>
              </a:outerShdw>
            </a:effectLst>
          </p:spPr>
          <p:txBody>
            <a:bodyPr rot="10800000" vert="eaVert"/>
            <a:lstStyle/>
            <a:p>
              <a:pPr lvl="0" eaLnBrk="1" hangingPunct="1"/>
              <a:endParaRPr lang="zh-CN" altLang="zh-CN" sz="2400" b="0" dirty="0">
                <a:latin typeface="Times New Roman" panose="02020603050405020304" pitchFamily="18" charset="0"/>
              </a:endParaRPr>
            </a:p>
          </p:txBody>
        </p:sp>
      </p:grpSp>
      <p:sp>
        <p:nvSpPr>
          <p:cNvPr id="1027" name="Rectangle 7"/>
          <p:cNvSpPr>
            <a:spLocks noGrp="1"/>
          </p:cNvSpPr>
          <p:nvPr>
            <p:ph type="title"/>
          </p:nvPr>
        </p:nvSpPr>
        <p:spPr>
          <a:xfrm>
            <a:off x="1370013" y="247650"/>
            <a:ext cx="7772400" cy="1143000"/>
          </a:xfrm>
          <a:prstGeom prst="rect">
            <a:avLst/>
          </a:prstGeom>
          <a:noFill/>
          <a:ln w="9525">
            <a:noFill/>
          </a:ln>
        </p:spPr>
        <p:txBody>
          <a:bodyPr lIns="92075" tIns="46038" rIns="92075" bIns="46038" anchor="b"/>
          <a:lstStyle/>
          <a:p>
            <a:pPr lvl="0"/>
            <a:r>
              <a:rPr lang="zh-CN" altLang="en-US" dirty="0"/>
              <a:t>单击此处编辑母版标题样式</a:t>
            </a:r>
          </a:p>
        </p:txBody>
      </p:sp>
      <p:sp>
        <p:nvSpPr>
          <p:cNvPr id="1028" name="Rectangle 8"/>
          <p:cNvSpPr>
            <a:spLocks noGrp="1"/>
          </p:cNvSpPr>
          <p:nvPr>
            <p:ph type="body" idx="1"/>
          </p:nvPr>
        </p:nvSpPr>
        <p:spPr>
          <a:xfrm>
            <a:off x="1370013" y="1676400"/>
            <a:ext cx="7772400" cy="4114800"/>
          </a:xfrm>
          <a:prstGeom prst="rect">
            <a:avLst/>
          </a:prstGeom>
          <a:noFill/>
          <a:ln w="9525">
            <a:noFill/>
          </a:ln>
        </p:spPr>
        <p:txBody>
          <a:bodyPr lIns="92075" tIns="46038" rIns="92075" bIns="46038"/>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081" name="Rectangle 9"/>
          <p:cNvSpPr>
            <a:spLocks noGrp="1" noChangeArrowheads="1"/>
          </p:cNvSpPr>
          <p:nvPr>
            <p:ph type="dt" sz="half" idx="2"/>
          </p:nvPr>
        </p:nvSpPr>
        <p:spPr bwMode="auto">
          <a:xfrm>
            <a:off x="457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eaLnBrk="1" hangingPunct="1">
              <a:spcBef>
                <a:spcPct val="0"/>
              </a:spcBef>
              <a:defRPr sz="1400" b="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D9FC1AF9-B40F-4228-93E5-F0F2B3EA82EA}"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082" name="Rectangle 10"/>
          <p:cNvSpPr>
            <a:spLocks noGrp="1" noChangeArrowheads="1"/>
          </p:cNvSpPr>
          <p:nvPr>
            <p:ph type="ftr" sz="quarter" idx="3"/>
          </p:nvPr>
        </p:nvSpPr>
        <p:spPr bwMode="auto">
          <a:xfrm>
            <a:off x="4267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algn="ctr" eaLnBrk="1" hangingPunct="1">
              <a:spcBef>
                <a:spcPct val="0"/>
              </a:spcBef>
              <a:defRPr sz="1400" b="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083" name="Rectangle 11"/>
          <p:cNvSpPr>
            <a:spLocks noGrp="1" noChangeArrowheads="1"/>
          </p:cNvSpPr>
          <p:nvPr>
            <p:ph type="sldNum" sz="quarter" idx="4"/>
          </p:nvPr>
        </p:nvSpPr>
        <p:spPr bwMode="auto">
          <a:xfrm>
            <a:off x="7237413"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lvl1pPr algn="r" eaLnBrk="1" hangingPunct="1">
              <a:spcBef>
                <a:spcPct val="0"/>
              </a:spcBef>
              <a:defRPr sz="1400" b="0" smtClean="0">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535598B9-14E8-4451-803C-CAE01B76736D}" type="slidenum">
              <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rPr>
              <a:t>‹#›</a:t>
            </a:fld>
            <a:endParaRPr kumimoji="0"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l"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l"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l"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l"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l"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l"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l"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ea typeface="+mn-ea"/>
        </a:defRPr>
      </a:lvl2pPr>
      <a:lvl3pPr marL="1143000" indent="-228600" algn="l" rtl="0" eaLnBrk="0" fontAlgn="base" hangingPunct="0">
        <a:spcBef>
          <a:spcPct val="20000"/>
        </a:spcBef>
        <a:spcAft>
          <a:spcPct val="0"/>
        </a:spcAft>
        <a:buChar char="•"/>
        <a:defRPr sz="2400" b="1">
          <a:solidFill>
            <a:schemeClr val="tx1"/>
          </a:solidFill>
          <a:latin typeface="+mn-lt"/>
          <a:ea typeface="+mn-ea"/>
        </a:defRPr>
      </a:lvl3pPr>
      <a:lvl4pPr marL="1600200" indent="-228600" algn="l" rtl="0" eaLnBrk="0" fontAlgn="base" hangingPunct="0">
        <a:spcBef>
          <a:spcPct val="20000"/>
        </a:spcBef>
        <a:spcAft>
          <a:spcPct val="0"/>
        </a:spcAft>
        <a:buChar char="–"/>
        <a:defRPr sz="2000" b="1">
          <a:solidFill>
            <a:schemeClr val="tx1"/>
          </a:solidFill>
          <a:latin typeface="+mn-lt"/>
          <a:ea typeface="+mn-ea"/>
        </a:defRPr>
      </a:lvl4pPr>
      <a:lvl5pPr marL="2057400" indent="-228600" algn="l" rtl="0" eaLnBrk="0" fontAlgn="base" hangingPunct="0">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ualixy.com/tm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txBox="1">
            <a:spLocks noGrp="1" noChangeArrowheads="1"/>
          </p:cNvSpPr>
          <p:nvPr>
            <p:ph type="dt" sz="half" idx="2"/>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2F0FED49-E768-4BB4-B127-11B064870747}"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123" name="Rectangle 11"/>
          <p:cNvSpPr txBox="1">
            <a:spLocks noGrp="1"/>
          </p:cNvSpPr>
          <p:nvPr>
            <p:ph type="sldNum" sz="quarter" idx="4"/>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ea typeface="+mn-ea"/>
                <a:cs typeface="+mn-cs"/>
              </a:rPr>
              <a:t>1</a:t>
            </a:fld>
            <a:endParaRPr lang="en-US" altLang="zh-CN" sz="1400" b="0" dirty="0">
              <a:latin typeface="Times New Roman" panose="02020603050405020304" pitchFamily="18" charset="0"/>
              <a:ea typeface="+mn-ea"/>
              <a:cs typeface="+mn-cs"/>
            </a:endParaRPr>
          </a:p>
        </p:txBody>
      </p:sp>
      <p:sp>
        <p:nvSpPr>
          <p:cNvPr id="5124" name="Rectangle 2"/>
          <p:cNvSpPr>
            <a:spLocks noGrp="1"/>
          </p:cNvSpPr>
          <p:nvPr>
            <p:ph type="ctrTitle" sz="quarter"/>
          </p:nvPr>
        </p:nvSpPr>
        <p:spPr>
          <a:xfrm>
            <a:off x="1116013" y="873125"/>
            <a:ext cx="7772400" cy="1296988"/>
          </a:xfrm>
          <a:ln/>
        </p:spPr>
        <p:txBody>
          <a:bodyPr vert="horz" wrap="square" lIns="92075" tIns="46038" rIns="92075" bIns="46038" anchor="b"/>
          <a:lstStyle/>
          <a:p>
            <a:pPr algn="ctr" eaLnBrk="1" hangingPunct="1">
              <a:buClrTx/>
              <a:buSzTx/>
              <a:buFontTx/>
            </a:pPr>
            <a:r>
              <a:rPr lang="en-US" altLang="zh-CN" sz="6000" b="1" dirty="0">
                <a:solidFill>
                  <a:srgbClr val="000000"/>
                </a:solidFill>
                <a:latin typeface="+mj-lt"/>
                <a:ea typeface="+mj-ea"/>
                <a:cs typeface="+mj-cs"/>
              </a:rPr>
              <a:t>2021</a:t>
            </a:r>
            <a:r>
              <a:rPr lang="zh-CN" altLang="en-US" sz="6000" b="1" dirty="0">
                <a:solidFill>
                  <a:srgbClr val="000000"/>
                </a:solidFill>
                <a:latin typeface="+mj-lt"/>
                <a:ea typeface="+mj-ea"/>
                <a:cs typeface="+mj-cs"/>
              </a:rPr>
              <a:t>届</a:t>
            </a:r>
            <a:endParaRPr lang="zh-CN" altLang="zh-CN" sz="6000" b="1" dirty="0">
              <a:solidFill>
                <a:srgbClr val="000000"/>
              </a:solidFill>
              <a:latin typeface="+mj-lt"/>
              <a:ea typeface="+mj-ea"/>
              <a:cs typeface="+mj-cs"/>
            </a:endParaRPr>
          </a:p>
        </p:txBody>
      </p:sp>
      <p:sp>
        <p:nvSpPr>
          <p:cNvPr id="5125" name="Rectangle 3"/>
          <p:cNvSpPr>
            <a:spLocks noGrp="1"/>
          </p:cNvSpPr>
          <p:nvPr>
            <p:ph type="subTitle" sz="quarter" idx="1"/>
          </p:nvPr>
        </p:nvSpPr>
        <p:spPr>
          <a:xfrm>
            <a:off x="900113" y="2205038"/>
            <a:ext cx="8243887" cy="3433762"/>
          </a:xfrm>
          <a:ln/>
        </p:spPr>
        <p:txBody>
          <a:bodyPr vert="horz" wrap="square" lIns="92075" tIns="46038" rIns="92075" bIns="46038" anchor="ctr"/>
          <a:lstStyle/>
          <a:p>
            <a:pPr eaLnBrk="1" hangingPunct="1">
              <a:buClrTx/>
              <a:buSzTx/>
            </a:pPr>
            <a:r>
              <a:rPr lang="zh-CN" altLang="en-US" sz="8800" dirty="0">
                <a:solidFill>
                  <a:srgbClr val="FF0000"/>
                </a:solidFill>
                <a:latin typeface="+mn-lt"/>
                <a:ea typeface="+mn-ea"/>
                <a:cs typeface="+mn-cs"/>
              </a:rPr>
              <a:t>校外实习动员会</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3861F99D-BC91-4457-AB18-491E649464DC}"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6387"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10</a:t>
            </a:fld>
            <a:endParaRPr lang="en-US" altLang="zh-CN" sz="1400" b="0" dirty="0">
              <a:latin typeface="Times New Roman" panose="02020603050405020304" pitchFamily="18" charset="0"/>
            </a:endParaRPr>
          </a:p>
        </p:txBody>
      </p:sp>
      <p:sp>
        <p:nvSpPr>
          <p:cNvPr id="16388" name="Rectangle 2"/>
          <p:cNvSpPr>
            <a:spLocks noGrp="1"/>
          </p:cNvSpPr>
          <p:nvPr>
            <p:ph type="title"/>
          </p:nvPr>
        </p:nvSpPr>
        <p:spPr>
          <a:ln/>
        </p:spPr>
        <p:txBody>
          <a:bodyPr vert="horz" wrap="square" lIns="92075" tIns="46038" rIns="92075" bIns="46038" anchor="b"/>
          <a:lstStyle/>
          <a:p>
            <a:pPr eaLnBrk="1" hangingPunct="1"/>
            <a:endParaRPr lang="zh-CN" altLang="zh-CN" dirty="0"/>
          </a:p>
        </p:txBody>
      </p:sp>
      <p:sp>
        <p:nvSpPr>
          <p:cNvPr id="16389" name="Rectangle 3"/>
          <p:cNvSpPr>
            <a:spLocks noGrp="1"/>
          </p:cNvSpPr>
          <p:nvPr>
            <p:ph idx="1"/>
          </p:nvPr>
        </p:nvSpPr>
        <p:spPr>
          <a:ln/>
        </p:spPr>
        <p:txBody>
          <a:bodyPr vert="horz" wrap="square" lIns="92075" tIns="46038" rIns="92075" bIns="46038" anchor="t"/>
          <a:lstStyle/>
          <a:p>
            <a:pPr marL="0" indent="0" eaLnBrk="1" hangingPunct="1">
              <a:lnSpc>
                <a:spcPct val="120000"/>
              </a:lnSpc>
              <a:buNone/>
            </a:pPr>
            <a:r>
              <a:rPr lang="en-US" altLang="zh-CN" sz="2000" dirty="0"/>
              <a:t>7</a:t>
            </a:r>
            <a:r>
              <a:rPr lang="zh-CN" altLang="en-US" sz="2000" dirty="0"/>
              <a:t>、开始实习后，及时将学校所发的相关表格送交所在实习单位。按照</a:t>
            </a:r>
            <a:r>
              <a:rPr lang="en-US" altLang="zh-CN" sz="2000" dirty="0"/>
              <a:t>《</a:t>
            </a:r>
            <a:r>
              <a:rPr lang="zh-CN" altLang="en-US" sz="2000" dirty="0"/>
              <a:t>校外分散实习手册</a:t>
            </a:r>
            <a:r>
              <a:rPr lang="en-US" altLang="zh-CN" sz="2000" dirty="0"/>
              <a:t>》</a:t>
            </a:r>
            <a:r>
              <a:rPr lang="zh-CN" altLang="en-US" sz="2000" dirty="0"/>
              <a:t>的要求，认真完成实习规定的各项任务，以</a:t>
            </a:r>
            <a:r>
              <a:rPr lang="zh-CN" altLang="en-US" sz="2000" dirty="0">
                <a:solidFill>
                  <a:srgbClr val="FF0000"/>
                </a:solidFill>
              </a:rPr>
              <a:t>工作小结</a:t>
            </a:r>
            <a:r>
              <a:rPr lang="zh-CN" altLang="en-US" sz="2000" dirty="0"/>
              <a:t>的形式详细记录实习的主要内容及实习任务的完成情况并交给校内、外指导教师批阅，指导教师将以此作为对学生</a:t>
            </a:r>
            <a:r>
              <a:rPr lang="zh-CN" altLang="en-US" sz="2000" dirty="0">
                <a:solidFill>
                  <a:srgbClr val="FF0000"/>
                </a:solidFill>
              </a:rPr>
              <a:t>实习成绩</a:t>
            </a:r>
            <a:r>
              <a:rPr lang="zh-CN" altLang="en-US" sz="2000" dirty="0"/>
              <a:t>评定的依据</a:t>
            </a:r>
          </a:p>
          <a:p>
            <a:pPr marL="0" indent="0" eaLnBrk="1" hangingPunct="1">
              <a:lnSpc>
                <a:spcPct val="120000"/>
              </a:lnSpc>
              <a:buNone/>
            </a:pPr>
            <a:r>
              <a:rPr lang="en-US" altLang="zh-CN" sz="2000" dirty="0"/>
              <a:t>8</a:t>
            </a:r>
            <a:r>
              <a:rPr lang="zh-CN" altLang="en-US" sz="2000" dirty="0"/>
              <a:t>、实习期间实习学生应每周至少一次向学校指导教师汇报实习进展情况。特别是，当学生</a:t>
            </a:r>
            <a:r>
              <a:rPr lang="zh-CN" altLang="en-US" sz="2000" dirty="0">
                <a:solidFill>
                  <a:srgbClr val="FF0000"/>
                </a:solidFill>
              </a:rPr>
              <a:t>变更实习单位</a:t>
            </a:r>
            <a:r>
              <a:rPr lang="zh-CN" altLang="en-US" sz="2000" dirty="0"/>
              <a:t>以及联系方式变化时应在一周内告知学校指导教师。</a:t>
            </a:r>
            <a:endParaRPr lang="zh-CN" altLang="en-US" sz="2400" dirty="0"/>
          </a:p>
          <a:p>
            <a:pPr marL="0" indent="0" eaLnBrk="1" hangingPunct="1">
              <a:lnSpc>
                <a:spcPct val="120000"/>
              </a:lnSpc>
              <a:buNone/>
            </a:pPr>
            <a:r>
              <a:rPr lang="en-US" altLang="zh-CN" sz="2000" dirty="0">
                <a:sym typeface="+mn-ea"/>
              </a:rPr>
              <a:t>9</a:t>
            </a:r>
            <a:r>
              <a:rPr lang="zh-CN" altLang="en-US" sz="2000" dirty="0">
                <a:sym typeface="+mn-ea"/>
              </a:rPr>
              <a:t>、生产实习结束时，必须完成</a:t>
            </a:r>
            <a:r>
              <a:rPr lang="zh-CN" altLang="en-US" sz="2000" dirty="0">
                <a:solidFill>
                  <a:srgbClr val="FF0000"/>
                </a:solidFill>
                <a:sym typeface="+mn-ea"/>
              </a:rPr>
              <a:t>实习报告并</a:t>
            </a:r>
            <a:r>
              <a:rPr lang="zh-CN" altLang="en-US" sz="2000" dirty="0">
                <a:sym typeface="+mn-ea"/>
              </a:rPr>
              <a:t>由实习单位指导教师批阅，同时在实习成绩鉴定表上做出书面评定并</a:t>
            </a:r>
            <a:r>
              <a:rPr lang="zh-CN" altLang="en-US" sz="2000" dirty="0">
                <a:solidFill>
                  <a:srgbClr val="FF0000"/>
                </a:solidFill>
                <a:sym typeface="+mn-ea"/>
              </a:rPr>
              <a:t>加盖实习单位公章；</a:t>
            </a:r>
            <a:endParaRPr lang="zh-CN" altLang="en-US" sz="2000" dirty="0">
              <a:solidFill>
                <a:srgbClr val="FF0000"/>
              </a:solidFill>
            </a:endParaRPr>
          </a:p>
          <a:p>
            <a:pPr marL="0" indent="0" eaLnBrk="1" hangingPunct="1">
              <a:lnSpc>
                <a:spcPct val="120000"/>
              </a:lnSpc>
              <a:buNone/>
            </a:pPr>
            <a:r>
              <a:rPr lang="en-US" altLang="zh-CN" sz="2000" dirty="0">
                <a:sym typeface="+mn-ea"/>
              </a:rPr>
              <a:t>10</a:t>
            </a:r>
            <a:r>
              <a:rPr lang="zh-CN" altLang="en-US" sz="2000" dirty="0">
                <a:sym typeface="+mn-ea"/>
              </a:rPr>
              <a:t>、按学校规定时间内，把实习小结、实习报告上交给指导教师。</a:t>
            </a:r>
            <a:endParaRPr lang="zh-CN" altLang="en-US" sz="2000" dirty="0"/>
          </a:p>
          <a:p>
            <a:pPr marL="0" indent="0" eaLnBrk="1" hangingPunct="1">
              <a:lnSpc>
                <a:spcPct val="120000"/>
              </a:lnSpc>
              <a:buNone/>
            </a:pPr>
            <a:r>
              <a:rPr lang="en-US" altLang="zh-CN" sz="2000" dirty="0">
                <a:sym typeface="+mn-ea"/>
              </a:rPr>
              <a:t>11</a:t>
            </a:r>
            <a:r>
              <a:rPr lang="zh-CN" altLang="en-US" sz="2000" dirty="0">
                <a:sym typeface="+mn-ea"/>
              </a:rPr>
              <a:t>、按照二级学院要求，在规定时间内返校进行</a:t>
            </a:r>
            <a:r>
              <a:rPr lang="zh-CN" altLang="en-US" sz="2000" dirty="0">
                <a:solidFill>
                  <a:srgbClr val="FF0000"/>
                </a:solidFill>
                <a:sym typeface="+mn-ea"/>
              </a:rPr>
              <a:t>毕业论文</a:t>
            </a:r>
            <a:r>
              <a:rPr lang="zh-CN" altLang="en-US" sz="2000" dirty="0">
                <a:sym typeface="+mn-ea"/>
              </a:rPr>
              <a:t>（设计）的答辩，并按时完成和提交毕业论文（设计）相关表格；</a:t>
            </a:r>
            <a:endParaRPr lang="zh-CN" altLang="en-US" sz="2000" dirty="0"/>
          </a:p>
          <a:p>
            <a:pPr marL="0" indent="0" eaLnBrk="1" hangingPunct="1">
              <a:lnSpc>
                <a:spcPct val="130000"/>
              </a:lnSpc>
              <a:buNone/>
            </a:pPr>
            <a:endParaRPr lang="en-US" altLang="zh-CN"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F8E7A10B-4009-43BC-B50D-ED2B8819D2A1}"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8435"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11</a:t>
            </a:fld>
            <a:endParaRPr lang="en-US" altLang="zh-CN" sz="1400" b="0" dirty="0">
              <a:latin typeface="Times New Roman" panose="02020603050405020304" pitchFamily="18" charset="0"/>
            </a:endParaRPr>
          </a:p>
        </p:txBody>
      </p:sp>
      <p:sp>
        <p:nvSpPr>
          <p:cNvPr id="18436" name="Rectangle 2"/>
          <p:cNvSpPr>
            <a:spLocks noGrp="1"/>
          </p:cNvSpPr>
          <p:nvPr>
            <p:ph type="title"/>
          </p:nvPr>
        </p:nvSpPr>
        <p:spPr>
          <a:ln/>
        </p:spPr>
        <p:txBody>
          <a:bodyPr vert="horz" wrap="square" lIns="92075" tIns="46038" rIns="92075" bIns="46038" anchor="b"/>
          <a:lstStyle/>
          <a:p>
            <a:pPr eaLnBrk="1" hangingPunct="1"/>
            <a:r>
              <a:rPr lang="zh-CN" altLang="en-US" dirty="0"/>
              <a:t>毕业设计（论文） </a:t>
            </a:r>
          </a:p>
        </p:txBody>
      </p:sp>
      <p:sp>
        <p:nvSpPr>
          <p:cNvPr id="18437" name="Rectangle 3"/>
          <p:cNvSpPr>
            <a:spLocks noGrp="1"/>
          </p:cNvSpPr>
          <p:nvPr>
            <p:ph idx="1"/>
          </p:nvPr>
        </p:nvSpPr>
        <p:spPr>
          <a:xfrm>
            <a:off x="1655763" y="1665288"/>
            <a:ext cx="7129462" cy="4021137"/>
          </a:xfrm>
          <a:ln/>
        </p:spPr>
        <p:txBody>
          <a:bodyPr vert="horz" wrap="square" lIns="92075" tIns="46038" rIns="92075" bIns="46038" anchor="t"/>
          <a:lstStyle/>
          <a:p>
            <a:pPr eaLnBrk="1" hangingPunct="1"/>
            <a:r>
              <a:rPr lang="zh-CN" altLang="en-US" sz="2800" dirty="0"/>
              <a:t>教师拟题 </a:t>
            </a:r>
            <a:r>
              <a:rPr lang="en-US" altLang="zh-CN" sz="2800" dirty="0"/>
              <a:t>(12</a:t>
            </a:r>
            <a:r>
              <a:rPr lang="zh-CN" altLang="en-US" sz="2800" dirty="0"/>
              <a:t>月中旬</a:t>
            </a:r>
            <a:r>
              <a:rPr lang="en-US" altLang="zh-CN" sz="2800" dirty="0"/>
              <a:t>)</a:t>
            </a:r>
          </a:p>
          <a:p>
            <a:pPr eaLnBrk="1" hangingPunct="1"/>
            <a:r>
              <a:rPr lang="zh-CN" altLang="en-US" sz="2800" dirty="0"/>
              <a:t>学生选题及任务布置（</a:t>
            </a:r>
            <a:r>
              <a:rPr lang="en-US" altLang="zh-CN" sz="2800" dirty="0"/>
              <a:t>1</a:t>
            </a:r>
            <a:r>
              <a:rPr lang="zh-CN" altLang="en-US" sz="2800" dirty="0"/>
              <a:t>月下旬） </a:t>
            </a:r>
          </a:p>
          <a:p>
            <a:pPr eaLnBrk="1" hangingPunct="1"/>
            <a:r>
              <a:rPr lang="zh-CN" altLang="en-US" sz="2800" dirty="0"/>
              <a:t>毕业设计（论文）的指导（</a:t>
            </a:r>
            <a:r>
              <a:rPr lang="en-US" altLang="zh-CN" sz="2800" dirty="0"/>
              <a:t>2.3.4</a:t>
            </a:r>
            <a:r>
              <a:rPr lang="zh-CN" altLang="en-US" sz="2800" dirty="0"/>
              <a:t>月）</a:t>
            </a:r>
          </a:p>
          <a:p>
            <a:pPr eaLnBrk="1" hangingPunct="1"/>
            <a:r>
              <a:rPr lang="zh-CN" altLang="en-US" sz="2800" dirty="0"/>
              <a:t>毕业设计（论文）的评议 （</a:t>
            </a:r>
            <a:r>
              <a:rPr lang="en-US" altLang="zh-CN" sz="2800" dirty="0"/>
              <a:t>5</a:t>
            </a:r>
            <a:r>
              <a:rPr lang="zh-CN" altLang="en-US" sz="2800" dirty="0"/>
              <a:t>月）</a:t>
            </a:r>
          </a:p>
          <a:p>
            <a:pPr algn="just" eaLnBrk="1" hangingPunct="1"/>
            <a:r>
              <a:rPr lang="zh-CN" altLang="en-US" sz="2800" dirty="0"/>
              <a:t>答辩准备与资格审查（</a:t>
            </a:r>
            <a:r>
              <a:rPr lang="en-US" altLang="zh-CN" sz="2800" dirty="0"/>
              <a:t>5</a:t>
            </a:r>
            <a:r>
              <a:rPr lang="zh-CN" altLang="en-US" sz="2800" dirty="0"/>
              <a:t>月）</a:t>
            </a:r>
          </a:p>
          <a:p>
            <a:pPr eaLnBrk="1" hangingPunct="1"/>
            <a:r>
              <a:rPr lang="zh-CN" altLang="en-US" sz="2800" dirty="0"/>
              <a:t>答辩 （</a:t>
            </a:r>
            <a:r>
              <a:rPr lang="en-US" altLang="zh-CN" sz="2800" dirty="0"/>
              <a:t>5</a:t>
            </a:r>
            <a:r>
              <a:rPr lang="zh-CN" altLang="en-US" sz="2800" dirty="0"/>
              <a:t>月上旬）</a:t>
            </a:r>
          </a:p>
          <a:p>
            <a:pPr algn="just" eaLnBrk="1" hangingPunct="1"/>
            <a:r>
              <a:rPr lang="zh-CN" altLang="en-US" sz="2800" dirty="0"/>
              <a:t>成绩评定（</a:t>
            </a:r>
            <a:r>
              <a:rPr lang="en-US" altLang="zh-CN" sz="2800" dirty="0"/>
              <a:t>5</a:t>
            </a:r>
            <a:r>
              <a:rPr lang="zh-CN" altLang="en-US" sz="2800" dirty="0"/>
              <a:t>月中旬）</a:t>
            </a:r>
            <a:r>
              <a:rPr lang="zh-CN" altLang="en-US" dirty="0"/>
              <a:t> </a:t>
            </a:r>
          </a:p>
          <a:p>
            <a:pPr eaLnBrk="1" hangingPunct="1"/>
            <a:endParaRPr lang="en-US" altLang="zh-C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FC4325CE-9B2D-4B0D-AD92-EF2926B3DFB0}"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9459"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12</a:t>
            </a:fld>
            <a:endParaRPr lang="en-US" altLang="zh-CN" sz="1400" b="0" dirty="0">
              <a:latin typeface="Times New Roman" panose="02020603050405020304" pitchFamily="18" charset="0"/>
            </a:endParaRPr>
          </a:p>
        </p:txBody>
      </p:sp>
      <p:sp>
        <p:nvSpPr>
          <p:cNvPr id="19460" name="Rectangle 2"/>
          <p:cNvSpPr>
            <a:spLocks noGrp="1"/>
          </p:cNvSpPr>
          <p:nvPr>
            <p:ph type="title"/>
          </p:nvPr>
        </p:nvSpPr>
        <p:spPr>
          <a:ln/>
        </p:spPr>
        <p:txBody>
          <a:bodyPr vert="horz" wrap="square" lIns="92075" tIns="46038" rIns="92075" bIns="46038" anchor="b"/>
          <a:lstStyle/>
          <a:p>
            <a:pPr eaLnBrk="1" hangingPunct="1"/>
            <a:endParaRPr lang="zh-CN" altLang="zh-CN" dirty="0"/>
          </a:p>
        </p:txBody>
      </p:sp>
      <p:sp>
        <p:nvSpPr>
          <p:cNvPr id="19461" name="Rectangle 3"/>
          <p:cNvSpPr>
            <a:spLocks noGrp="1"/>
          </p:cNvSpPr>
          <p:nvPr>
            <p:ph idx="1"/>
          </p:nvPr>
        </p:nvSpPr>
        <p:spPr>
          <a:xfrm>
            <a:off x="1370013" y="2636838"/>
            <a:ext cx="7772400" cy="3154362"/>
          </a:xfrm>
          <a:ln/>
        </p:spPr>
        <p:txBody>
          <a:bodyPr vert="horz" wrap="square" lIns="92075" tIns="46038" rIns="92075" bIns="46038" anchor="t"/>
          <a:lstStyle/>
          <a:p>
            <a:pPr eaLnBrk="1" hangingPunct="1">
              <a:buNone/>
            </a:pPr>
            <a:r>
              <a:rPr lang="en-US" altLang="zh-CN" dirty="0"/>
              <a:t>                          </a:t>
            </a:r>
            <a:r>
              <a:rPr lang="zh-CN" altLang="en-US" sz="6000" dirty="0">
                <a:solidFill>
                  <a:srgbClr val="000000"/>
                </a:solidFill>
              </a:rPr>
              <a:t>谢谢 </a:t>
            </a:r>
            <a:r>
              <a:rPr lang="en-US" altLang="zh-CN" sz="6000" dirty="0">
                <a:solidFill>
                  <a:srgbClr val="000000"/>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459377BA-7970-4FE8-8C1E-47243099A386}"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171"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2</a:t>
            </a:fld>
            <a:endParaRPr lang="en-US" altLang="zh-CN" sz="1400" b="0" dirty="0">
              <a:latin typeface="Times New Roman" panose="02020603050405020304" pitchFamily="18" charset="0"/>
            </a:endParaRPr>
          </a:p>
        </p:txBody>
      </p:sp>
      <p:sp>
        <p:nvSpPr>
          <p:cNvPr id="7172" name="Rectangle 2"/>
          <p:cNvSpPr>
            <a:spLocks noGrp="1"/>
          </p:cNvSpPr>
          <p:nvPr>
            <p:ph type="title"/>
          </p:nvPr>
        </p:nvSpPr>
        <p:spPr>
          <a:xfrm>
            <a:off x="647700" y="247650"/>
            <a:ext cx="8496300" cy="1143000"/>
          </a:xfrm>
          <a:ln/>
        </p:spPr>
        <p:txBody>
          <a:bodyPr vert="horz" wrap="square" lIns="92075" tIns="46038" rIns="92075" bIns="46038" anchor="b"/>
          <a:lstStyle/>
          <a:p>
            <a:pPr eaLnBrk="1" hangingPunct="1"/>
            <a:r>
              <a:rPr lang="zh-CN" altLang="en-US" b="1" dirty="0">
                <a:solidFill>
                  <a:srgbClr val="000000"/>
                </a:solidFill>
              </a:rPr>
              <a:t>一 、分散教学实习的目的和意义</a:t>
            </a:r>
            <a:r>
              <a:rPr lang="zh-CN" altLang="en-US" dirty="0"/>
              <a:t> </a:t>
            </a:r>
          </a:p>
        </p:txBody>
      </p:sp>
      <p:sp>
        <p:nvSpPr>
          <p:cNvPr id="7173" name="Rectangle 3"/>
          <p:cNvSpPr>
            <a:spLocks noGrp="1"/>
          </p:cNvSpPr>
          <p:nvPr>
            <p:ph idx="1"/>
          </p:nvPr>
        </p:nvSpPr>
        <p:spPr>
          <a:ln/>
        </p:spPr>
        <p:txBody>
          <a:bodyPr vert="horz" wrap="square" lIns="92075" tIns="46038" rIns="92075" bIns="46038" anchor="t"/>
          <a:lstStyle/>
          <a:p>
            <a:pPr marL="0" indent="0" eaLnBrk="1" hangingPunct="1">
              <a:lnSpc>
                <a:spcPct val="130000"/>
              </a:lnSpc>
              <a:buNone/>
            </a:pPr>
            <a:r>
              <a:rPr lang="en-US" altLang="zh-CN" sz="2800" dirty="0"/>
              <a:t>      </a:t>
            </a:r>
            <a:r>
              <a:rPr lang="zh-CN" altLang="en-US" sz="2800" dirty="0"/>
              <a:t>更好地突出</a:t>
            </a:r>
            <a:r>
              <a:rPr lang="zh-CN" altLang="en-US" sz="2800" dirty="0">
                <a:solidFill>
                  <a:srgbClr val="FF0000"/>
                </a:solidFill>
              </a:rPr>
              <a:t>应用型本科教学</a:t>
            </a:r>
            <a:r>
              <a:rPr lang="zh-CN" altLang="en-US" sz="2800" dirty="0"/>
              <a:t>的开放性、实践性，使教学活动更好地</a:t>
            </a:r>
            <a:r>
              <a:rPr lang="zh-CN" altLang="en-US" sz="2800" dirty="0">
                <a:solidFill>
                  <a:srgbClr val="FF0000"/>
                </a:solidFill>
              </a:rPr>
              <a:t>面向社会、面向实践、面向企业</a:t>
            </a:r>
            <a:r>
              <a:rPr lang="zh-CN" altLang="en-US" sz="2800" dirty="0"/>
              <a:t>；加强学生实际综合应用能力的培养，提高毕业生的就业竞争力</a:t>
            </a:r>
            <a:r>
              <a:rPr lang="zh-CN"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4A86FE94-69B9-451F-BE46-3713A315F2B6}"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195"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3</a:t>
            </a:fld>
            <a:endParaRPr lang="en-US" altLang="zh-CN" sz="1400" b="0" dirty="0">
              <a:latin typeface="Times New Roman" panose="02020603050405020304" pitchFamily="18" charset="0"/>
            </a:endParaRPr>
          </a:p>
        </p:txBody>
      </p:sp>
      <p:sp>
        <p:nvSpPr>
          <p:cNvPr id="8196" name="Rectangle 2"/>
          <p:cNvSpPr>
            <a:spLocks noGrp="1"/>
          </p:cNvSpPr>
          <p:nvPr>
            <p:ph type="title"/>
          </p:nvPr>
        </p:nvSpPr>
        <p:spPr>
          <a:xfrm>
            <a:off x="1371600" y="225425"/>
            <a:ext cx="7772400" cy="1143000"/>
          </a:xfrm>
          <a:ln/>
        </p:spPr>
        <p:txBody>
          <a:bodyPr vert="horz" wrap="square" lIns="92075" tIns="46038" rIns="92075" bIns="46038" anchor="b"/>
          <a:lstStyle/>
          <a:p>
            <a:pPr eaLnBrk="1" hangingPunct="1"/>
            <a:r>
              <a:rPr lang="zh-CN" altLang="en-US" b="1" dirty="0">
                <a:solidFill>
                  <a:srgbClr val="000000"/>
                </a:solidFill>
              </a:rPr>
              <a:t>二、分散教学实习的性质</a:t>
            </a:r>
          </a:p>
        </p:txBody>
      </p:sp>
      <p:sp>
        <p:nvSpPr>
          <p:cNvPr id="8197" name="Rectangle 3"/>
          <p:cNvSpPr>
            <a:spLocks noGrp="1"/>
          </p:cNvSpPr>
          <p:nvPr>
            <p:ph idx="1"/>
          </p:nvPr>
        </p:nvSpPr>
        <p:spPr>
          <a:ln/>
        </p:spPr>
        <p:txBody>
          <a:bodyPr vert="horz" wrap="square" lIns="92075" tIns="46038" rIns="92075" bIns="46038" anchor="t"/>
          <a:lstStyle/>
          <a:p>
            <a:pPr marL="0" indent="0" eaLnBrk="1" hangingPunct="1">
              <a:lnSpc>
                <a:spcPct val="130000"/>
              </a:lnSpc>
              <a:buNone/>
            </a:pPr>
            <a:r>
              <a:rPr lang="en-US" altLang="zh-CN" dirty="0"/>
              <a:t>      </a:t>
            </a:r>
            <a:r>
              <a:rPr lang="zh-CN" altLang="en-US" sz="2800" dirty="0"/>
              <a:t>分散教学实践是各个专业课堂教学不可缺少的一部分，是课堂理论教学的延伸和补充，目的是为学生提供真实的工作环境，全面实践校内教学所学的专业知识，基本技能，以达到职业综合素质的提升，从而为专业学习打下良好的基础，最终达到全方位增强学生就业能力的目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83A1F18B-D081-479E-A782-1EECBC46464F}"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9219"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4</a:t>
            </a:fld>
            <a:endParaRPr lang="en-US" altLang="zh-CN" sz="1400" b="0" dirty="0">
              <a:latin typeface="Times New Roman" panose="02020603050405020304" pitchFamily="18" charset="0"/>
            </a:endParaRPr>
          </a:p>
        </p:txBody>
      </p:sp>
      <p:sp>
        <p:nvSpPr>
          <p:cNvPr id="9220" name="Rectangle 2"/>
          <p:cNvSpPr>
            <a:spLocks noGrp="1"/>
          </p:cNvSpPr>
          <p:nvPr>
            <p:ph type="title"/>
          </p:nvPr>
        </p:nvSpPr>
        <p:spPr>
          <a:ln/>
        </p:spPr>
        <p:txBody>
          <a:bodyPr vert="horz" wrap="square" lIns="92075" tIns="46038" rIns="92075" bIns="46038" anchor="b"/>
          <a:lstStyle/>
          <a:p>
            <a:pPr eaLnBrk="1" hangingPunct="1"/>
            <a:r>
              <a:rPr lang="zh-CN" altLang="en-US" dirty="0">
                <a:solidFill>
                  <a:srgbClr val="000000"/>
                </a:solidFill>
              </a:rPr>
              <a:t>三 校外分散教学的时间安排</a:t>
            </a:r>
          </a:p>
        </p:txBody>
      </p:sp>
      <p:sp>
        <p:nvSpPr>
          <p:cNvPr id="9221" name="Rectangle 3"/>
          <p:cNvSpPr>
            <a:spLocks noGrp="1"/>
          </p:cNvSpPr>
          <p:nvPr>
            <p:ph idx="1"/>
          </p:nvPr>
        </p:nvSpPr>
        <p:spPr>
          <a:xfrm>
            <a:off x="1370013" y="1676400"/>
            <a:ext cx="7772400" cy="4632325"/>
          </a:xfrm>
          <a:ln/>
        </p:spPr>
        <p:txBody>
          <a:bodyPr vert="horz" wrap="square" lIns="92075" tIns="46038" rIns="92075" bIns="46038" anchor="t"/>
          <a:lstStyle/>
          <a:p>
            <a:pPr eaLnBrk="1" hangingPunct="1">
              <a:lnSpc>
                <a:spcPct val="90000"/>
              </a:lnSpc>
              <a:buNone/>
            </a:pPr>
            <a:r>
              <a:rPr lang="en-US" altLang="zh-CN" sz="3600" dirty="0"/>
              <a:t>1</a:t>
            </a:r>
            <a:r>
              <a:rPr lang="zh-CN" altLang="en-US" sz="3600" dirty="0"/>
              <a:t>、顶岗实习（</a:t>
            </a:r>
            <a:r>
              <a:rPr lang="en-US" altLang="zh-CN" sz="3600" dirty="0">
                <a:solidFill>
                  <a:srgbClr val="FF0000"/>
                </a:solidFill>
              </a:rPr>
              <a:t>10</a:t>
            </a:r>
            <a:r>
              <a:rPr lang="zh-CN" altLang="en-US" sz="3600" dirty="0">
                <a:solidFill>
                  <a:srgbClr val="FF0000"/>
                </a:solidFill>
              </a:rPr>
              <a:t>学分</a:t>
            </a:r>
            <a:r>
              <a:rPr lang="zh-CN" altLang="en-US" sz="3600" dirty="0"/>
              <a:t>）：</a:t>
            </a:r>
          </a:p>
          <a:p>
            <a:pPr eaLnBrk="1" hangingPunct="1">
              <a:lnSpc>
                <a:spcPct val="90000"/>
              </a:lnSpc>
              <a:buNone/>
            </a:pPr>
            <a:r>
              <a:rPr lang="en-US" altLang="zh-CN" dirty="0"/>
              <a:t>2020</a:t>
            </a:r>
            <a:r>
              <a:rPr lang="zh-CN" altLang="en-US" dirty="0"/>
              <a:t>年</a:t>
            </a:r>
            <a:r>
              <a:rPr lang="en-US" altLang="zh-CN" dirty="0"/>
              <a:t>9</a:t>
            </a:r>
            <a:r>
              <a:rPr lang="zh-CN" altLang="en-US" dirty="0"/>
              <a:t>月</a:t>
            </a:r>
            <a:r>
              <a:rPr lang="en-US" altLang="zh-CN" dirty="0"/>
              <a:t>1</a:t>
            </a:r>
            <a:r>
              <a:rPr lang="zh-CN" altLang="en-US" dirty="0"/>
              <a:t>日</a:t>
            </a:r>
            <a:r>
              <a:rPr lang="en-US" altLang="zh-CN" dirty="0">
                <a:latin typeface="Times New Roman" panose="02020603050405020304" pitchFamily="18" charset="0"/>
              </a:rPr>
              <a:t>——</a:t>
            </a:r>
            <a:r>
              <a:rPr lang="en-US" altLang="zh-CN" dirty="0"/>
              <a:t>2021</a:t>
            </a:r>
            <a:r>
              <a:rPr lang="zh-CN" altLang="en-US" dirty="0"/>
              <a:t>年</a:t>
            </a:r>
            <a:r>
              <a:rPr lang="en-US" altLang="zh-CN" dirty="0"/>
              <a:t>1</a:t>
            </a:r>
            <a:r>
              <a:rPr lang="zh-CN" altLang="en-US" dirty="0"/>
              <a:t>月下旬</a:t>
            </a:r>
          </a:p>
          <a:p>
            <a:pPr eaLnBrk="1" hangingPunct="1">
              <a:lnSpc>
                <a:spcPct val="90000"/>
              </a:lnSpc>
              <a:buNone/>
            </a:pPr>
            <a:endParaRPr lang="zh-CN" altLang="en-US" dirty="0"/>
          </a:p>
          <a:p>
            <a:pPr eaLnBrk="1" hangingPunct="1">
              <a:lnSpc>
                <a:spcPct val="90000"/>
              </a:lnSpc>
              <a:buNone/>
            </a:pPr>
            <a:r>
              <a:rPr lang="en-US" altLang="zh-CN" sz="3600" dirty="0"/>
              <a:t>2</a:t>
            </a:r>
            <a:r>
              <a:rPr lang="zh-CN" altLang="en-US" sz="3600" dirty="0"/>
              <a:t>、毕业实习（</a:t>
            </a:r>
            <a:r>
              <a:rPr lang="en-US" altLang="zh-CN" sz="3600" dirty="0">
                <a:solidFill>
                  <a:srgbClr val="FF0000"/>
                </a:solidFill>
              </a:rPr>
              <a:t>2</a:t>
            </a:r>
            <a:r>
              <a:rPr lang="zh-CN" altLang="en-US" sz="3600" dirty="0">
                <a:solidFill>
                  <a:srgbClr val="FF0000"/>
                </a:solidFill>
              </a:rPr>
              <a:t>学分</a:t>
            </a:r>
            <a:r>
              <a:rPr lang="zh-CN" altLang="en-US" sz="3600" dirty="0"/>
              <a:t>）：</a:t>
            </a:r>
          </a:p>
          <a:p>
            <a:pPr eaLnBrk="1" hangingPunct="1">
              <a:lnSpc>
                <a:spcPct val="90000"/>
              </a:lnSpc>
              <a:buNone/>
            </a:pPr>
            <a:r>
              <a:rPr lang="en-US" altLang="zh-CN" dirty="0"/>
              <a:t>2021</a:t>
            </a:r>
            <a:r>
              <a:rPr lang="zh-CN" altLang="en-US" dirty="0"/>
              <a:t>年</a:t>
            </a:r>
            <a:r>
              <a:rPr lang="en-US" altLang="zh-CN" dirty="0"/>
              <a:t>2</a:t>
            </a:r>
            <a:r>
              <a:rPr lang="zh-CN" altLang="en-US" dirty="0"/>
              <a:t>月底</a:t>
            </a:r>
            <a:r>
              <a:rPr lang="en-US" altLang="zh-CN" dirty="0">
                <a:latin typeface="Times New Roman" panose="02020603050405020304" pitchFamily="18" charset="0"/>
              </a:rPr>
              <a:t>——</a:t>
            </a:r>
            <a:r>
              <a:rPr lang="en-US" altLang="zh-CN" dirty="0"/>
              <a:t>2021</a:t>
            </a:r>
            <a:r>
              <a:rPr lang="zh-CN" altLang="en-US" dirty="0"/>
              <a:t>年</a:t>
            </a:r>
            <a:r>
              <a:rPr lang="en-US" altLang="zh-CN" dirty="0"/>
              <a:t>3</a:t>
            </a:r>
            <a:r>
              <a:rPr lang="zh-CN" altLang="en-US" dirty="0"/>
              <a:t>月底</a:t>
            </a:r>
          </a:p>
          <a:p>
            <a:pPr eaLnBrk="1" hangingPunct="1">
              <a:lnSpc>
                <a:spcPct val="90000"/>
              </a:lnSpc>
              <a:buNone/>
            </a:pPr>
            <a:endParaRPr lang="zh-CN" altLang="en-US" dirty="0"/>
          </a:p>
          <a:p>
            <a:pPr eaLnBrk="1" hangingPunct="1">
              <a:lnSpc>
                <a:spcPct val="90000"/>
              </a:lnSpc>
              <a:buNone/>
            </a:pPr>
            <a:r>
              <a:rPr lang="en-US" altLang="zh-CN" sz="3600" dirty="0"/>
              <a:t>3</a:t>
            </a:r>
            <a:r>
              <a:rPr lang="zh-CN" altLang="en-US" sz="3600" dirty="0"/>
              <a:t>、毕业论文（设计）（</a:t>
            </a:r>
            <a:r>
              <a:rPr lang="en-US" altLang="zh-CN" sz="3600" dirty="0">
                <a:solidFill>
                  <a:srgbClr val="FF0000"/>
                </a:solidFill>
              </a:rPr>
              <a:t>12</a:t>
            </a:r>
            <a:r>
              <a:rPr lang="zh-CN" altLang="en-US" sz="3600" dirty="0">
                <a:solidFill>
                  <a:srgbClr val="FF0000"/>
                </a:solidFill>
              </a:rPr>
              <a:t>学分</a:t>
            </a:r>
            <a:r>
              <a:rPr lang="zh-CN" altLang="en-US" sz="3600" dirty="0"/>
              <a:t>）</a:t>
            </a:r>
          </a:p>
          <a:p>
            <a:pPr eaLnBrk="1" hangingPunct="1">
              <a:lnSpc>
                <a:spcPct val="90000"/>
              </a:lnSpc>
              <a:buNone/>
            </a:pPr>
            <a:r>
              <a:rPr lang="en-US" altLang="zh-CN" dirty="0" smtClean="0"/>
              <a:t>2021</a:t>
            </a:r>
            <a:r>
              <a:rPr lang="zh-CN" altLang="en-US" dirty="0" smtClean="0"/>
              <a:t>年</a:t>
            </a:r>
            <a:r>
              <a:rPr lang="en-US" altLang="zh-CN" dirty="0"/>
              <a:t>3</a:t>
            </a:r>
            <a:r>
              <a:rPr lang="zh-CN" altLang="en-US" dirty="0"/>
              <a:t>月</a:t>
            </a:r>
            <a:r>
              <a:rPr lang="en-US" altLang="zh-CN" dirty="0">
                <a:latin typeface="Times New Roman" panose="02020603050405020304" pitchFamily="18" charset="0"/>
              </a:rPr>
              <a:t>——</a:t>
            </a:r>
            <a:r>
              <a:rPr lang="en-US" altLang="zh-CN" dirty="0" smtClean="0"/>
              <a:t>2021</a:t>
            </a:r>
            <a:r>
              <a:rPr lang="zh-CN" altLang="en-US" dirty="0" smtClean="0"/>
              <a:t>年</a:t>
            </a:r>
            <a:r>
              <a:rPr lang="en-US" altLang="zh-CN" dirty="0"/>
              <a:t>5</a:t>
            </a:r>
            <a:r>
              <a:rPr lang="zh-CN" altLang="en-US" dirty="0"/>
              <a:t>月</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4DDCE372-20ED-4904-868D-064086526674}"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1267"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5</a:t>
            </a:fld>
            <a:endParaRPr lang="en-US" altLang="zh-CN" sz="1400" b="0" dirty="0">
              <a:latin typeface="Times New Roman" panose="02020603050405020304" pitchFamily="18" charset="0"/>
            </a:endParaRPr>
          </a:p>
        </p:txBody>
      </p:sp>
      <p:sp>
        <p:nvSpPr>
          <p:cNvPr id="11268" name="Rectangle 2"/>
          <p:cNvSpPr>
            <a:spLocks noGrp="1"/>
          </p:cNvSpPr>
          <p:nvPr>
            <p:ph type="title"/>
          </p:nvPr>
        </p:nvSpPr>
        <p:spPr>
          <a:ln/>
        </p:spPr>
        <p:txBody>
          <a:bodyPr vert="horz" wrap="square" lIns="92075" tIns="46038" rIns="92075" bIns="46038" anchor="b"/>
          <a:lstStyle/>
          <a:p>
            <a:pPr eaLnBrk="1" hangingPunct="1"/>
            <a:r>
              <a:rPr lang="zh-CN" altLang="en-US" b="1" dirty="0">
                <a:solidFill>
                  <a:srgbClr val="000000"/>
                </a:solidFill>
              </a:rPr>
              <a:t>四 校外分散教学实习主要方式</a:t>
            </a:r>
            <a:r>
              <a:rPr lang="zh-CN" altLang="en-US" dirty="0"/>
              <a:t> </a:t>
            </a:r>
          </a:p>
        </p:txBody>
      </p:sp>
      <p:sp>
        <p:nvSpPr>
          <p:cNvPr id="11269" name="Rectangle 3"/>
          <p:cNvSpPr>
            <a:spLocks noGrp="1"/>
          </p:cNvSpPr>
          <p:nvPr>
            <p:ph idx="1"/>
          </p:nvPr>
        </p:nvSpPr>
        <p:spPr>
          <a:xfrm>
            <a:off x="1371600" y="1520825"/>
            <a:ext cx="7772400" cy="4860925"/>
          </a:xfrm>
          <a:ln/>
        </p:spPr>
        <p:txBody>
          <a:bodyPr vert="horz" wrap="square" lIns="92075" tIns="46038" rIns="92075" bIns="46038" anchor="t"/>
          <a:lstStyle/>
          <a:p>
            <a:pPr marL="0" indent="0" eaLnBrk="1" hangingPunct="1">
              <a:buNone/>
            </a:pPr>
            <a:r>
              <a:rPr lang="en-US" altLang="zh-CN" dirty="0"/>
              <a:t>1</a:t>
            </a:r>
            <a:r>
              <a:rPr lang="zh-CN" altLang="en-US" dirty="0"/>
              <a:t>、</a:t>
            </a:r>
            <a:r>
              <a:rPr lang="zh-CN" altLang="en-US" dirty="0">
                <a:solidFill>
                  <a:srgbClr val="FF0000"/>
                </a:solidFill>
              </a:rPr>
              <a:t>实习基地实习</a:t>
            </a:r>
          </a:p>
          <a:p>
            <a:pPr marL="0" indent="0" eaLnBrk="1" hangingPunct="1">
              <a:buNone/>
            </a:pPr>
            <a:r>
              <a:rPr lang="zh-CN" altLang="en-US" sz="2800" dirty="0"/>
              <a:t>      实习基地企业通过选拔、组织安排学生到该实习基地进行实习</a:t>
            </a:r>
          </a:p>
          <a:p>
            <a:pPr marL="0" indent="0" eaLnBrk="1" hangingPunct="1">
              <a:buNone/>
            </a:pPr>
            <a:r>
              <a:rPr lang="en-US" altLang="zh-CN" dirty="0"/>
              <a:t>2</a:t>
            </a:r>
            <a:r>
              <a:rPr lang="zh-CN" altLang="en-US" dirty="0"/>
              <a:t>、</a:t>
            </a:r>
            <a:r>
              <a:rPr lang="zh-CN" altLang="en-US" dirty="0">
                <a:solidFill>
                  <a:srgbClr val="FF0000"/>
                </a:solidFill>
              </a:rPr>
              <a:t>自联实习单位实习</a:t>
            </a:r>
          </a:p>
          <a:p>
            <a:pPr marL="0" indent="0" eaLnBrk="1" hangingPunct="1">
              <a:buNone/>
            </a:pPr>
            <a:r>
              <a:rPr lang="zh-CN" altLang="en-US" dirty="0"/>
              <a:t>     </a:t>
            </a:r>
            <a:r>
              <a:rPr lang="zh-CN" altLang="en-US" sz="2800" dirty="0"/>
              <a:t>通过自己或家庭社会关系联系企业实习，自我创业的学生属自联实习</a:t>
            </a:r>
          </a:p>
          <a:p>
            <a:pPr marL="0" indent="0" eaLnBrk="1" hangingPunct="1">
              <a:buNone/>
            </a:pPr>
            <a:r>
              <a:rPr lang="zh-CN" altLang="en-US" sz="1600" dirty="0"/>
              <a:t>     （留意二级学院信息网</a:t>
            </a:r>
            <a:r>
              <a:rPr lang="en-US" altLang="zh-CN" sz="1600" dirty="0">
                <a:hlinkClick r:id="rId2"/>
              </a:rPr>
              <a:t>http://www.hualixy.com/tmx/</a:t>
            </a:r>
            <a:r>
              <a:rPr lang="zh-CN" altLang="en-US" sz="1600" dirty="0"/>
              <a:t>分散教学、升学就业）</a:t>
            </a:r>
          </a:p>
          <a:p>
            <a:pPr marL="0" indent="0" eaLnBrk="1" hangingPunct="1">
              <a:buNone/>
            </a:pPr>
            <a:r>
              <a:rPr lang="en-US" altLang="zh-CN" dirty="0"/>
              <a:t>3</a:t>
            </a:r>
            <a:r>
              <a:rPr lang="zh-CN" altLang="en-US" dirty="0"/>
              <a:t>、</a:t>
            </a:r>
            <a:r>
              <a:rPr lang="zh-CN" altLang="en-US" dirty="0">
                <a:solidFill>
                  <a:srgbClr val="FF0000"/>
                </a:solidFill>
              </a:rPr>
              <a:t>留校实习</a:t>
            </a:r>
          </a:p>
          <a:p>
            <a:pPr marL="0" indent="0" eaLnBrk="1" hangingPunct="1">
              <a:buNone/>
            </a:pPr>
            <a:r>
              <a:rPr lang="zh-CN" altLang="en-US" dirty="0"/>
              <a:t>     </a:t>
            </a:r>
            <a:r>
              <a:rPr lang="zh-CN" altLang="en-US" sz="2800" dirty="0"/>
              <a:t>学校根据实际情况，安排少量实习生留校实习</a:t>
            </a:r>
          </a:p>
          <a:p>
            <a:pPr marL="0" indent="0" eaLnBrk="1" hangingPunct="1"/>
            <a:endParaRPr lang="en-US" altLang="zh-C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2D3624E2-DA65-4944-82B2-B7EAD64911EC}"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2291"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6</a:t>
            </a:fld>
            <a:endParaRPr lang="en-US" altLang="zh-CN" sz="1400" b="0" dirty="0">
              <a:latin typeface="Times New Roman" panose="02020603050405020304" pitchFamily="18" charset="0"/>
            </a:endParaRPr>
          </a:p>
        </p:txBody>
      </p:sp>
      <p:sp>
        <p:nvSpPr>
          <p:cNvPr id="12292" name="Rectangle 2"/>
          <p:cNvSpPr>
            <a:spLocks noGrp="1"/>
          </p:cNvSpPr>
          <p:nvPr>
            <p:ph type="title"/>
          </p:nvPr>
        </p:nvSpPr>
        <p:spPr>
          <a:xfrm>
            <a:off x="1258888" y="152400"/>
            <a:ext cx="7772400" cy="806450"/>
          </a:xfrm>
          <a:ln/>
        </p:spPr>
        <p:txBody>
          <a:bodyPr vert="horz" wrap="square" lIns="92075" tIns="46038" rIns="92075" bIns="46038" anchor="b"/>
          <a:lstStyle/>
          <a:p>
            <a:pPr eaLnBrk="1" hangingPunct="1"/>
            <a:r>
              <a:rPr lang="zh-CN" altLang="en-US" b="1" dirty="0"/>
              <a:t>五、校外实习专业指导手册</a:t>
            </a:r>
            <a:endParaRPr lang="zh-CN" altLang="en-US" b="1" dirty="0">
              <a:solidFill>
                <a:srgbClr val="000000"/>
              </a:solidFill>
            </a:endParaRPr>
          </a:p>
        </p:txBody>
      </p:sp>
      <p:sp>
        <p:nvSpPr>
          <p:cNvPr id="12293" name="Rectangle 3"/>
          <p:cNvSpPr>
            <a:spLocks noGrp="1"/>
          </p:cNvSpPr>
          <p:nvPr>
            <p:ph idx="1"/>
          </p:nvPr>
        </p:nvSpPr>
        <p:spPr>
          <a:xfrm>
            <a:off x="1188403" y="1233488"/>
            <a:ext cx="7772400" cy="4114800"/>
          </a:xfrm>
          <a:ln/>
        </p:spPr>
        <p:txBody>
          <a:bodyPr vert="horz" wrap="square" lIns="92075" tIns="46038" rIns="92075" bIns="46038" anchor="t"/>
          <a:lstStyle/>
          <a:p>
            <a:pPr eaLnBrk="1" hangingPunct="1">
              <a:lnSpc>
                <a:spcPts val="2200"/>
              </a:lnSpc>
              <a:buNone/>
            </a:pPr>
            <a:r>
              <a:rPr lang="en-US" altLang="zh-CN" sz="2800" dirty="0"/>
              <a:t>1</a:t>
            </a:r>
            <a:r>
              <a:rPr lang="zh-CN" altLang="en-US" sz="2800" dirty="0"/>
              <a:t>、实习工作周小结</a:t>
            </a:r>
            <a:endParaRPr lang="en-US" altLang="zh-CN" sz="2800" dirty="0"/>
          </a:p>
          <a:p>
            <a:pPr eaLnBrk="1" hangingPunct="1">
              <a:lnSpc>
                <a:spcPts val="2200"/>
              </a:lnSpc>
              <a:buNone/>
            </a:pPr>
            <a:r>
              <a:rPr lang="en-US" altLang="zh-CN" sz="2000" dirty="0">
                <a:solidFill>
                  <a:srgbClr val="FF0000"/>
                </a:solidFill>
              </a:rPr>
              <a:t>          </a:t>
            </a:r>
            <a:r>
              <a:rPr lang="en-US" altLang="zh-CN" sz="1600" dirty="0">
                <a:solidFill>
                  <a:srgbClr val="FF0000"/>
                </a:solidFill>
              </a:rPr>
              <a:t>---</a:t>
            </a:r>
            <a:r>
              <a:rPr lang="zh-CN" altLang="en-US" sz="1600" dirty="0">
                <a:solidFill>
                  <a:srgbClr val="FF0000"/>
                </a:solidFill>
              </a:rPr>
              <a:t>顶岗实习期间每个月月底交当月周小节（如</a:t>
            </a:r>
            <a:r>
              <a:rPr lang="en-US" altLang="zh-CN" sz="1600" dirty="0">
                <a:solidFill>
                  <a:srgbClr val="FF0000"/>
                </a:solidFill>
              </a:rPr>
              <a:t>9</a:t>
            </a:r>
            <a:r>
              <a:rPr lang="zh-CN" altLang="en-US" sz="1600" dirty="0">
                <a:solidFill>
                  <a:srgbClr val="FF0000"/>
                </a:solidFill>
              </a:rPr>
              <a:t>月</a:t>
            </a:r>
            <a:r>
              <a:rPr lang="en-US" altLang="zh-CN" sz="1600" dirty="0">
                <a:solidFill>
                  <a:srgbClr val="FF0000"/>
                </a:solidFill>
              </a:rPr>
              <a:t>28</a:t>
            </a:r>
            <a:r>
              <a:rPr lang="zh-CN" altLang="en-US" sz="1600" dirty="0">
                <a:solidFill>
                  <a:srgbClr val="FF0000"/>
                </a:solidFill>
              </a:rPr>
              <a:t>日）</a:t>
            </a:r>
            <a:endParaRPr lang="en-US" altLang="zh-CN" sz="1600" dirty="0">
              <a:solidFill>
                <a:srgbClr val="FF0000"/>
              </a:solidFill>
            </a:endParaRPr>
          </a:p>
          <a:p>
            <a:pPr eaLnBrk="1" hangingPunct="1">
              <a:lnSpc>
                <a:spcPts val="2200"/>
              </a:lnSpc>
              <a:buNone/>
            </a:pPr>
            <a:r>
              <a:rPr lang="en-US" altLang="zh-CN" sz="2800" dirty="0"/>
              <a:t>2</a:t>
            </a:r>
            <a:r>
              <a:rPr lang="zh-CN" altLang="en-US" sz="2800" dirty="0"/>
              <a:t>、实习模块及内容选题表</a:t>
            </a:r>
            <a:endParaRPr lang="en-US" altLang="zh-CN" sz="2800" dirty="0"/>
          </a:p>
          <a:p>
            <a:pPr eaLnBrk="1" hangingPunct="1">
              <a:lnSpc>
                <a:spcPts val="2200"/>
              </a:lnSpc>
              <a:buNone/>
            </a:pPr>
            <a:r>
              <a:rPr lang="en-US" altLang="zh-CN" dirty="0"/>
              <a:t>      </a:t>
            </a:r>
            <a:r>
              <a:rPr lang="en-US" altLang="zh-CN" sz="1600" dirty="0">
                <a:solidFill>
                  <a:srgbClr val="FF0000"/>
                </a:solidFill>
              </a:rPr>
              <a:t>---</a:t>
            </a:r>
            <a:r>
              <a:rPr lang="zh-CN" altLang="en-US" sz="1600" dirty="0">
                <a:solidFill>
                  <a:srgbClr val="FF0000"/>
                </a:solidFill>
              </a:rPr>
              <a:t>选择跟实习相关题目，参考实习手册</a:t>
            </a:r>
            <a:endParaRPr lang="en-US" altLang="zh-CN" sz="1600" dirty="0">
              <a:solidFill>
                <a:srgbClr val="FF0000"/>
              </a:solidFill>
            </a:endParaRPr>
          </a:p>
          <a:p>
            <a:pPr eaLnBrk="1" hangingPunct="1">
              <a:lnSpc>
                <a:spcPts val="2200"/>
              </a:lnSpc>
              <a:buNone/>
            </a:pPr>
            <a:r>
              <a:rPr lang="en-US" altLang="zh-CN" sz="2800" dirty="0"/>
              <a:t>3</a:t>
            </a:r>
            <a:r>
              <a:rPr lang="zh-CN" altLang="en-US" sz="2800" dirty="0"/>
              <a:t>、实习报告书</a:t>
            </a:r>
            <a:endParaRPr lang="en-US" altLang="zh-CN" sz="2800" dirty="0"/>
          </a:p>
          <a:p>
            <a:pPr eaLnBrk="1" hangingPunct="1">
              <a:lnSpc>
                <a:spcPts val="2200"/>
              </a:lnSpc>
              <a:buNone/>
            </a:pPr>
            <a:r>
              <a:rPr lang="en-US" altLang="zh-CN" dirty="0"/>
              <a:t>   </a:t>
            </a:r>
            <a:r>
              <a:rPr lang="en-US" altLang="zh-CN" sz="1600" dirty="0">
                <a:solidFill>
                  <a:srgbClr val="FF0000"/>
                </a:solidFill>
              </a:rPr>
              <a:t>     ---1</a:t>
            </a:r>
            <a:r>
              <a:rPr lang="zh-CN" altLang="en-US" sz="1600" dirty="0">
                <a:solidFill>
                  <a:srgbClr val="FF0000"/>
                </a:solidFill>
              </a:rPr>
              <a:t>月底提交</a:t>
            </a:r>
            <a:r>
              <a:rPr lang="en-US" altLang="zh-CN" sz="1600" dirty="0">
                <a:solidFill>
                  <a:srgbClr val="FF0000"/>
                </a:solidFill>
              </a:rPr>
              <a:t>1</a:t>
            </a:r>
            <a:r>
              <a:rPr lang="zh-CN" altLang="en-US" sz="1600" dirty="0">
                <a:solidFill>
                  <a:srgbClr val="FF0000"/>
                </a:solidFill>
              </a:rPr>
              <a:t>篇，主要顶岗实习总结报告，约</a:t>
            </a:r>
            <a:r>
              <a:rPr lang="en-US" altLang="zh-CN" sz="1600" dirty="0">
                <a:solidFill>
                  <a:srgbClr val="FF0000"/>
                </a:solidFill>
              </a:rPr>
              <a:t>3000</a:t>
            </a:r>
            <a:r>
              <a:rPr lang="zh-CN" altLang="en-US" sz="1600" dirty="0">
                <a:solidFill>
                  <a:srgbClr val="FF0000"/>
                </a:solidFill>
              </a:rPr>
              <a:t>字</a:t>
            </a:r>
          </a:p>
          <a:p>
            <a:pPr eaLnBrk="1" hangingPunct="1">
              <a:lnSpc>
                <a:spcPts val="2200"/>
              </a:lnSpc>
              <a:buNone/>
            </a:pPr>
            <a:r>
              <a:rPr lang="en-US" altLang="zh-CN" dirty="0"/>
              <a:t>4</a:t>
            </a:r>
            <a:r>
              <a:rPr lang="zh-CN" altLang="en-US" dirty="0"/>
              <a:t>、实习成绩评定表</a:t>
            </a:r>
            <a:endParaRPr lang="en-US" altLang="zh-CN" dirty="0"/>
          </a:p>
          <a:p>
            <a:pPr eaLnBrk="1" hangingPunct="1">
              <a:lnSpc>
                <a:spcPts val="2200"/>
              </a:lnSpc>
              <a:buNone/>
            </a:pPr>
            <a:r>
              <a:rPr lang="en-US" altLang="zh-CN" sz="1600" dirty="0"/>
              <a:t>            </a:t>
            </a:r>
            <a:r>
              <a:rPr lang="en-US" altLang="zh-CN" sz="1600" dirty="0">
                <a:solidFill>
                  <a:srgbClr val="FF0000"/>
                </a:solidFill>
              </a:rPr>
              <a:t>---1</a:t>
            </a:r>
            <a:r>
              <a:rPr lang="zh-CN" altLang="en-US" sz="1600" dirty="0">
                <a:solidFill>
                  <a:srgbClr val="FF0000"/>
                </a:solidFill>
              </a:rPr>
              <a:t>月、</a:t>
            </a:r>
            <a:r>
              <a:rPr lang="en-US" altLang="zh-CN" sz="1600" dirty="0">
                <a:solidFill>
                  <a:srgbClr val="FF0000"/>
                </a:solidFill>
              </a:rPr>
              <a:t>3</a:t>
            </a:r>
            <a:r>
              <a:rPr lang="zh-CN" altLang="en-US" sz="1600" dirty="0">
                <a:solidFill>
                  <a:srgbClr val="FF0000"/>
                </a:solidFill>
              </a:rPr>
              <a:t>月底提交，企业指导老师和校内指导老师对实习成绩的评定的，分优秀、良好、中等、及格、不及格五个等级，企业老师的评分占</a:t>
            </a:r>
            <a:r>
              <a:rPr lang="en-US" altLang="zh-CN" sz="1600" dirty="0">
                <a:solidFill>
                  <a:srgbClr val="FF0000"/>
                </a:solidFill>
              </a:rPr>
              <a:t>30%</a:t>
            </a:r>
            <a:r>
              <a:rPr lang="zh-CN" altLang="en-US" sz="1600" dirty="0">
                <a:solidFill>
                  <a:srgbClr val="FF0000"/>
                </a:solidFill>
              </a:rPr>
              <a:t>，校内指导老师的评分占</a:t>
            </a:r>
            <a:r>
              <a:rPr lang="en-US" altLang="zh-CN" sz="1600" dirty="0">
                <a:solidFill>
                  <a:srgbClr val="FF0000"/>
                </a:solidFill>
              </a:rPr>
              <a:t>70%</a:t>
            </a:r>
            <a:endParaRPr lang="zh-CN" altLang="en-US" sz="1600" dirty="0"/>
          </a:p>
          <a:p>
            <a:pPr eaLnBrk="1" hangingPunct="1">
              <a:lnSpc>
                <a:spcPts val="2200"/>
              </a:lnSpc>
              <a:buNone/>
            </a:pPr>
            <a:r>
              <a:rPr lang="en-US" altLang="zh-CN" dirty="0"/>
              <a:t>5</a:t>
            </a:r>
            <a:r>
              <a:rPr lang="zh-CN" altLang="en-US" dirty="0"/>
              <a:t>、实习单位变更表</a:t>
            </a:r>
            <a:endParaRPr lang="en-US" altLang="zh-CN" dirty="0"/>
          </a:p>
          <a:p>
            <a:pPr eaLnBrk="1" hangingPunct="1">
              <a:lnSpc>
                <a:spcPts val="2200"/>
              </a:lnSpc>
              <a:buNone/>
            </a:pPr>
            <a:r>
              <a:rPr lang="en-US" altLang="zh-CN" dirty="0"/>
              <a:t>      </a:t>
            </a:r>
            <a:r>
              <a:rPr lang="en-US" altLang="zh-CN" sz="1600" dirty="0">
                <a:solidFill>
                  <a:srgbClr val="FF0000"/>
                </a:solidFill>
              </a:rPr>
              <a:t>---</a:t>
            </a:r>
            <a:r>
              <a:rPr lang="zh-CN" altLang="en-US" sz="1600" dirty="0">
                <a:solidFill>
                  <a:srgbClr val="FF0000"/>
                </a:solidFill>
              </a:rPr>
              <a:t>每次更换实习都要写</a:t>
            </a:r>
            <a:r>
              <a:rPr lang="en-US" altLang="zh-CN" sz="1600" dirty="0">
                <a:solidFill>
                  <a:srgbClr val="FF0000"/>
                </a:solidFill>
              </a:rPr>
              <a:t>《</a:t>
            </a:r>
            <a:r>
              <a:rPr lang="zh-CN" altLang="en-US" sz="1600" dirty="0">
                <a:solidFill>
                  <a:srgbClr val="FF0000"/>
                </a:solidFill>
              </a:rPr>
              <a:t>实习单位变更表</a:t>
            </a:r>
            <a:r>
              <a:rPr lang="en-US" altLang="zh-CN" sz="1600" dirty="0">
                <a:solidFill>
                  <a:srgbClr val="FF0000"/>
                </a:solidFill>
              </a:rPr>
              <a:t>》</a:t>
            </a:r>
            <a:r>
              <a:rPr lang="zh-CN" altLang="en-US" sz="1600" dirty="0">
                <a:solidFill>
                  <a:srgbClr val="FF0000"/>
                </a:solidFill>
              </a:rPr>
              <a:t>，可以最后跟</a:t>
            </a:r>
            <a:r>
              <a:rPr lang="en-US" altLang="zh-CN" sz="1600" dirty="0">
                <a:solidFill>
                  <a:srgbClr val="FF0000"/>
                </a:solidFill>
              </a:rPr>
              <a:t>《</a:t>
            </a:r>
            <a:r>
              <a:rPr lang="zh-CN" altLang="en-US" sz="1600" dirty="0">
                <a:solidFill>
                  <a:srgbClr val="FF0000"/>
                </a:solidFill>
              </a:rPr>
              <a:t>实习成绩评定表</a:t>
            </a:r>
            <a:r>
              <a:rPr lang="en-US" altLang="zh-CN" sz="1600" dirty="0">
                <a:solidFill>
                  <a:srgbClr val="FF0000"/>
                </a:solidFill>
              </a:rPr>
              <a:t>》</a:t>
            </a:r>
            <a:r>
              <a:rPr lang="zh-CN" altLang="en-US" sz="1600" dirty="0">
                <a:solidFill>
                  <a:srgbClr val="FF0000"/>
                </a:solidFill>
              </a:rPr>
              <a:t>一起盖章再寄回来，但是新单位的信息必须要第一时间反馈给实习指导老师</a:t>
            </a:r>
            <a:endParaRPr lang="zh-CN" altLang="en-US" dirty="0"/>
          </a:p>
          <a:p>
            <a:pPr eaLnBrk="1" hangingPunct="1">
              <a:lnSpc>
                <a:spcPts val="2200"/>
              </a:lnSpc>
              <a:buNone/>
            </a:pPr>
            <a:r>
              <a:rPr lang="en-US" altLang="zh-CN" dirty="0"/>
              <a:t>6</a:t>
            </a:r>
            <a:r>
              <a:rPr lang="zh-CN" altLang="en-US" dirty="0"/>
              <a:t>、就业签约（智慧就业平台）</a:t>
            </a:r>
            <a:endParaRPr lang="en-US" altLang="zh-CN" dirty="0"/>
          </a:p>
          <a:p>
            <a:pPr eaLnBrk="1" hangingPunct="1">
              <a:lnSpc>
                <a:spcPts val="2200"/>
              </a:lnSpc>
              <a:buNone/>
            </a:pPr>
            <a:r>
              <a:rPr lang="en-US" altLang="zh-CN" dirty="0"/>
              <a:t>     </a:t>
            </a:r>
            <a:r>
              <a:rPr lang="en-US" altLang="zh-CN" sz="1600" dirty="0">
                <a:solidFill>
                  <a:srgbClr val="FF0000"/>
                </a:solidFill>
              </a:rPr>
              <a:t>---</a:t>
            </a:r>
            <a:r>
              <a:rPr lang="zh-CN" altLang="en-US" sz="1600" dirty="0">
                <a:solidFill>
                  <a:srgbClr val="FF0000"/>
                </a:solidFill>
              </a:rPr>
              <a:t>毕业实习期间要着手应聘并落实就业单位，通过智慧就业平台提交</a:t>
            </a:r>
            <a:r>
              <a:rPr lang="en-US" altLang="zh-CN" sz="1600" dirty="0">
                <a:solidFill>
                  <a:srgbClr val="FF0000"/>
                </a:solidFill>
              </a:rPr>
              <a:t>《</a:t>
            </a:r>
            <a:r>
              <a:rPr lang="zh-CN" altLang="en-US" sz="1600" dirty="0">
                <a:solidFill>
                  <a:srgbClr val="FF0000"/>
                </a:solidFill>
              </a:rPr>
              <a:t>就业证明</a:t>
            </a:r>
            <a:r>
              <a:rPr lang="en-US" altLang="zh-CN" sz="1600" dirty="0">
                <a:solidFill>
                  <a:srgbClr val="FF0000"/>
                </a:solidFill>
              </a:rPr>
              <a:t>》</a:t>
            </a:r>
            <a:r>
              <a:rPr lang="zh-CN" altLang="en-US" sz="1600" dirty="0">
                <a:solidFill>
                  <a:srgbClr val="FF0000"/>
                </a:solidFill>
              </a:rPr>
              <a:t>、就业协议书或者劳动合同复印件</a:t>
            </a:r>
          </a:p>
          <a:p>
            <a:pPr eaLnBrk="1" hangingPunct="1">
              <a:buNone/>
            </a:pPr>
            <a:endParaRPr lang="en-US" altLang="zh-C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D0C24C24-2D0C-42F6-8281-E65F1FFE1811}"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3315"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7</a:t>
            </a:fld>
            <a:endParaRPr lang="en-US" altLang="zh-CN" sz="1400" b="0" dirty="0">
              <a:latin typeface="Times New Roman" panose="02020603050405020304" pitchFamily="18" charset="0"/>
            </a:endParaRPr>
          </a:p>
        </p:txBody>
      </p:sp>
      <p:sp>
        <p:nvSpPr>
          <p:cNvPr id="13316" name="Rectangle 2"/>
          <p:cNvSpPr>
            <a:spLocks noGrp="1"/>
          </p:cNvSpPr>
          <p:nvPr>
            <p:ph type="title"/>
          </p:nvPr>
        </p:nvSpPr>
        <p:spPr>
          <a:ln/>
        </p:spPr>
        <p:txBody>
          <a:bodyPr vert="horz" wrap="square" lIns="92075" tIns="46038" rIns="92075" bIns="46038" anchor="b"/>
          <a:lstStyle/>
          <a:p>
            <a:pPr eaLnBrk="1" hangingPunct="1"/>
            <a:r>
              <a:rPr lang="zh-CN" altLang="en-US" dirty="0"/>
              <a:t>毕业实习的性质</a:t>
            </a:r>
          </a:p>
        </p:txBody>
      </p:sp>
      <p:sp>
        <p:nvSpPr>
          <p:cNvPr id="13317" name="Rectangle 3"/>
          <p:cNvSpPr>
            <a:spLocks noGrp="1"/>
          </p:cNvSpPr>
          <p:nvPr>
            <p:ph idx="1"/>
          </p:nvPr>
        </p:nvSpPr>
        <p:spPr>
          <a:xfrm>
            <a:off x="1584325" y="1341438"/>
            <a:ext cx="6985000" cy="4932362"/>
          </a:xfrm>
          <a:ln/>
        </p:spPr>
        <p:txBody>
          <a:bodyPr vert="horz" wrap="square" lIns="92075" tIns="46038" rIns="92075" bIns="46038" anchor="t"/>
          <a:lstStyle/>
          <a:p>
            <a:pPr marL="609600" indent="-609600" eaLnBrk="1" hangingPunct="1">
              <a:lnSpc>
                <a:spcPct val="120000"/>
              </a:lnSpc>
              <a:buNone/>
            </a:pPr>
            <a:r>
              <a:rPr lang="zh-CN" altLang="en-US" dirty="0">
                <a:solidFill>
                  <a:srgbClr val="FF0000"/>
                </a:solidFill>
              </a:rPr>
              <a:t>以就业为主</a:t>
            </a:r>
          </a:p>
          <a:p>
            <a:pPr marL="609600" indent="-609600" eaLnBrk="1" hangingPunct="1">
              <a:lnSpc>
                <a:spcPct val="120000"/>
              </a:lnSpc>
              <a:buNone/>
            </a:pPr>
            <a:r>
              <a:rPr lang="zh-CN" altLang="en-US" sz="2400" dirty="0"/>
              <a:t>有以下情况</a:t>
            </a:r>
            <a:r>
              <a:rPr lang="en-US" altLang="zh-CN" sz="2400" dirty="0"/>
              <a:t>:</a:t>
            </a:r>
          </a:p>
          <a:p>
            <a:pPr marL="609600" indent="-609600" eaLnBrk="1" hangingPunct="1">
              <a:lnSpc>
                <a:spcPct val="120000"/>
              </a:lnSpc>
              <a:buNone/>
            </a:pPr>
            <a:r>
              <a:rPr lang="en-US" altLang="zh-CN" sz="2400" dirty="0">
                <a:solidFill>
                  <a:srgbClr val="000000"/>
                </a:solidFill>
              </a:rPr>
              <a:t>  1  </a:t>
            </a:r>
            <a:r>
              <a:rPr lang="zh-CN" altLang="en-US" sz="2400" dirty="0">
                <a:solidFill>
                  <a:srgbClr val="000000"/>
                </a:solidFill>
              </a:rPr>
              <a:t>继续留在原实习单位</a:t>
            </a:r>
            <a:r>
              <a:rPr lang="en-US" altLang="zh-CN" sz="2400" dirty="0">
                <a:solidFill>
                  <a:srgbClr val="000000"/>
                </a:solidFill>
              </a:rPr>
              <a:t>,</a:t>
            </a:r>
            <a:r>
              <a:rPr lang="zh-CN" altLang="en-US" sz="2400" dirty="0">
                <a:solidFill>
                  <a:srgbClr val="000000"/>
                </a:solidFill>
              </a:rPr>
              <a:t>向就业过渡</a:t>
            </a:r>
          </a:p>
          <a:p>
            <a:pPr marL="609600" indent="-609600" eaLnBrk="1" hangingPunct="1">
              <a:lnSpc>
                <a:spcPct val="120000"/>
              </a:lnSpc>
              <a:buNone/>
            </a:pPr>
            <a:r>
              <a:rPr lang="zh-CN" altLang="en-US" sz="2400" dirty="0">
                <a:solidFill>
                  <a:srgbClr val="000000"/>
                </a:solidFill>
              </a:rPr>
              <a:t>  </a:t>
            </a:r>
            <a:r>
              <a:rPr lang="en-US" altLang="zh-CN" sz="2400" dirty="0">
                <a:solidFill>
                  <a:srgbClr val="000000"/>
                </a:solidFill>
              </a:rPr>
              <a:t>2  </a:t>
            </a:r>
            <a:r>
              <a:rPr lang="zh-CN" altLang="en-US" sz="2400" dirty="0">
                <a:solidFill>
                  <a:srgbClr val="000000"/>
                </a:solidFill>
              </a:rPr>
              <a:t>寻找新的就业单位</a:t>
            </a:r>
          </a:p>
          <a:p>
            <a:pPr marL="609600" indent="-609600" eaLnBrk="1" hangingPunct="1">
              <a:lnSpc>
                <a:spcPct val="120000"/>
              </a:lnSpc>
              <a:buNone/>
            </a:pPr>
            <a:r>
              <a:rPr lang="zh-CN" altLang="en-US" sz="2400" dirty="0">
                <a:solidFill>
                  <a:srgbClr val="000000"/>
                </a:solidFill>
              </a:rPr>
              <a:t>  </a:t>
            </a:r>
            <a:r>
              <a:rPr lang="en-US" altLang="zh-CN" sz="2400" dirty="0">
                <a:solidFill>
                  <a:srgbClr val="000000"/>
                </a:solidFill>
              </a:rPr>
              <a:t>3  </a:t>
            </a:r>
            <a:r>
              <a:rPr lang="zh-CN" altLang="en-US" sz="2400" dirty="0">
                <a:solidFill>
                  <a:srgbClr val="000000"/>
                </a:solidFill>
              </a:rPr>
              <a:t>考取公务员</a:t>
            </a:r>
          </a:p>
          <a:p>
            <a:pPr marL="609600" indent="-609600" eaLnBrk="1" hangingPunct="1">
              <a:lnSpc>
                <a:spcPct val="120000"/>
              </a:lnSpc>
              <a:buNone/>
            </a:pPr>
            <a:r>
              <a:rPr lang="zh-CN" altLang="en-US" sz="2400" dirty="0">
                <a:solidFill>
                  <a:srgbClr val="000000"/>
                </a:solidFill>
              </a:rPr>
              <a:t>  </a:t>
            </a:r>
            <a:r>
              <a:rPr lang="en-US" altLang="zh-CN" sz="2400" dirty="0">
                <a:solidFill>
                  <a:srgbClr val="000000"/>
                </a:solidFill>
              </a:rPr>
              <a:t>4  </a:t>
            </a:r>
            <a:r>
              <a:rPr lang="zh-CN" altLang="en-US" sz="2400" dirty="0">
                <a:solidFill>
                  <a:srgbClr val="000000"/>
                </a:solidFill>
              </a:rPr>
              <a:t>考取研究生</a:t>
            </a:r>
          </a:p>
          <a:p>
            <a:pPr marL="609600" indent="-609600" eaLnBrk="1" hangingPunct="1">
              <a:lnSpc>
                <a:spcPct val="120000"/>
              </a:lnSpc>
              <a:buNone/>
            </a:pPr>
            <a:r>
              <a:rPr lang="zh-CN" altLang="en-US" sz="2400" dirty="0">
                <a:solidFill>
                  <a:srgbClr val="000000"/>
                </a:solidFill>
              </a:rPr>
              <a:t>  </a:t>
            </a:r>
            <a:r>
              <a:rPr lang="en-US" altLang="zh-CN" sz="2400" dirty="0">
                <a:solidFill>
                  <a:srgbClr val="000000"/>
                </a:solidFill>
              </a:rPr>
              <a:t>5   </a:t>
            </a:r>
            <a:r>
              <a:rPr lang="zh-CN" altLang="en-US" sz="2400" dirty="0">
                <a:solidFill>
                  <a:srgbClr val="000000"/>
                </a:solidFill>
              </a:rPr>
              <a:t>自主创业</a:t>
            </a:r>
          </a:p>
          <a:p>
            <a:pPr marL="609600" indent="-609600" eaLnBrk="1" hangingPunct="1">
              <a:lnSpc>
                <a:spcPct val="120000"/>
              </a:lnSpc>
              <a:buNone/>
            </a:pPr>
            <a:r>
              <a:rPr lang="zh-CN" altLang="en-US" sz="2400" dirty="0">
                <a:solidFill>
                  <a:srgbClr val="000000"/>
                </a:solidFill>
              </a:rPr>
              <a:t>  </a:t>
            </a:r>
            <a:r>
              <a:rPr lang="en-US" altLang="zh-CN" sz="2400" dirty="0">
                <a:solidFill>
                  <a:srgbClr val="000000"/>
                </a:solidFill>
              </a:rPr>
              <a:t>6   </a:t>
            </a:r>
            <a:r>
              <a:rPr lang="zh-CN" altLang="en-US" sz="2400" dirty="0">
                <a:solidFill>
                  <a:srgbClr val="000000"/>
                </a:solidFill>
              </a:rPr>
              <a:t>其他灵活就业</a:t>
            </a:r>
            <a:endParaRPr lang="zh-CN" altLang="en-US" dirty="0">
              <a:solidFill>
                <a:srgbClr val="000000"/>
              </a:solidFill>
            </a:endParaRPr>
          </a:p>
        </p:txBody>
      </p:sp>
      <p:sp>
        <p:nvSpPr>
          <p:cNvPr id="13318" name="AutoShape 5"/>
          <p:cNvSpPr/>
          <p:nvPr/>
        </p:nvSpPr>
        <p:spPr>
          <a:xfrm>
            <a:off x="3887788" y="1557338"/>
            <a:ext cx="719137" cy="395287"/>
          </a:xfrm>
          <a:custGeom>
            <a:avLst/>
            <a:gdLst>
              <a:gd name="txL" fmla="*/ 3375 w 21600"/>
              <a:gd name="txT" fmla="*/ 5400 h 21600"/>
              <a:gd name="txR" fmla="*/ 18900 w 21600"/>
              <a:gd name="txB" fmla="*/ 16200 h 21600"/>
            </a:gdLst>
            <a:ahLst/>
            <a:cxnLst>
              <a:cxn ang="17694720">
                <a:pos x="2147483646" y="0"/>
              </a:cxn>
              <a:cxn ang="11796480">
                <a:pos x="0" y="2147483646"/>
              </a:cxn>
              <a:cxn ang="5898240">
                <a:pos x="2147483646" y="2147483646"/>
              </a:cxn>
              <a:cxn ang="0">
                <a:pos x="2147483646" y="2147483646"/>
              </a:cxn>
            </a:cxnLst>
            <a:rect l="txL" t="txT" r="txR" b="txB"/>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alpha val="100000"/>
            </a:schemeClr>
          </a:solidFill>
          <a:ln w="9525" cap="flat" cmpd="sng">
            <a:solidFill>
              <a:schemeClr val="tx1">
                <a:alpha val="100000"/>
              </a:schemeClr>
            </a:solidFill>
            <a:prstDash val="solid"/>
            <a:miter lim="800000"/>
            <a:headEnd type="none" w="med" len="med"/>
            <a:tailEnd type="none" w="med" len="med"/>
          </a:ln>
        </p:spPr>
        <p:txBody>
          <a:bodyPr/>
          <a:lstStyle/>
          <a:p>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a:xfrm>
            <a:off x="1334453" y="247650"/>
            <a:ext cx="7772400" cy="1143000"/>
          </a:xfrm>
          <a:ln/>
        </p:spPr>
        <p:txBody>
          <a:bodyPr vert="horz" wrap="square" lIns="92075" tIns="46038" rIns="92075" bIns="46038" anchor="b"/>
          <a:lstStyle/>
          <a:p>
            <a:pPr eaLnBrk="1" hangingPunct="1"/>
            <a:r>
              <a:rPr lang="zh-CN" altLang="en-US" dirty="0"/>
              <a:t>相关资料的参考</a:t>
            </a:r>
            <a:r>
              <a:rPr lang="zh-CN" altLang="en-US" sz="1600" dirty="0"/>
              <a:t>（以城建学院为例）</a:t>
            </a:r>
          </a:p>
        </p:txBody>
      </p:sp>
      <p:sp>
        <p:nvSpPr>
          <p:cNvPr id="10243" name="内容占位符 2"/>
          <p:cNvSpPr>
            <a:spLocks noGrp="1"/>
          </p:cNvSpPr>
          <p:nvPr>
            <p:ph idx="1"/>
          </p:nvPr>
        </p:nvSpPr>
        <p:spPr>
          <a:xfrm>
            <a:off x="1370013" y="1676400"/>
            <a:ext cx="7305675" cy="4776788"/>
          </a:xfrm>
        </p:spPr>
        <p:txBody>
          <a:bodyPr vert="horz" wrap="square" lIns="92075" tIns="46038" rIns="92075" bIns="46038"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uLnTx/>
                <a:uFillTx/>
                <a:latin typeface="+mn-lt"/>
                <a:ea typeface="+mn-ea"/>
                <a:cs typeface="+mn-cs"/>
              </a:rPr>
              <a:t>1</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、各种表格下载</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（城建学院网页</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分散教学</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各种表格下载）</a:t>
            </a:r>
            <a:endParaRPr kumimoji="0" lang="en-US" altLang="zh-CN" sz="18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altLang="zh-CN" sz="18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uLnTx/>
                <a:uFillTx/>
                <a:latin typeface="+mn-lt"/>
                <a:ea typeface="+mn-ea"/>
                <a:cs typeface="+mn-cs"/>
              </a:rPr>
              <a:t>2</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、实习期间每个阶段的任务</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（城建学院网页</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分散教学</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实习就业日程安排表）</a:t>
            </a:r>
            <a:endParaRPr kumimoji="0" lang="en-US" altLang="zh-CN" sz="18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altLang="zh-CN" sz="18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altLang="zh-CN" sz="3200" b="1" i="0" u="none" strike="noStrike" kern="0" cap="none" spc="0" normalizeH="0" baseline="0" noProof="0" dirty="0" smtClean="0">
                <a:ln>
                  <a:noFill/>
                </a:ln>
                <a:solidFill>
                  <a:schemeClr val="tx1"/>
                </a:solidFill>
                <a:effectLst/>
                <a:uLnTx/>
                <a:uFillTx/>
                <a:latin typeface="+mn-lt"/>
                <a:ea typeface="+mn-ea"/>
                <a:cs typeface="+mn-cs"/>
              </a:rPr>
              <a:t>3</a:t>
            </a:r>
            <a:r>
              <a:rPr kumimoji="0" lang="zh-CN" altLang="en-US" sz="3200" b="1" i="0" u="none" strike="noStrike" kern="0" cap="none" spc="0" normalizeH="0" baseline="0" noProof="0" dirty="0" smtClean="0">
                <a:ln>
                  <a:noFill/>
                </a:ln>
                <a:solidFill>
                  <a:schemeClr val="tx1"/>
                </a:solidFill>
                <a:effectLst/>
                <a:uLnTx/>
                <a:uFillTx/>
                <a:latin typeface="+mn-lt"/>
                <a:ea typeface="+mn-ea"/>
                <a:cs typeface="+mn-cs"/>
              </a:rPr>
              <a:t>、就业档案派遣等问题答疑</a:t>
            </a: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（城建学院网页</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分散教学</a:t>
            </a:r>
            <a:r>
              <a:rPr kumimoji="0" lang="en-US" altLang="zh-CN" sz="1800" b="1" i="0" u="none" strike="noStrike" kern="0" cap="none" spc="0" normalizeH="0" baseline="0" noProof="0" dirty="0" smtClean="0">
                <a:ln>
                  <a:noFill/>
                </a:ln>
                <a:solidFill>
                  <a:srgbClr val="FF0000"/>
                </a:solidFill>
                <a:effectLst/>
                <a:uLnTx/>
                <a:uFillTx/>
                <a:latin typeface="+mn-lt"/>
                <a:ea typeface="+mn-ea"/>
                <a:cs typeface="+mn-cs"/>
              </a:rPr>
              <a:t>—</a:t>
            </a:r>
            <a:r>
              <a:rPr kumimoji="0" lang="zh-CN" altLang="en-US" sz="1800" b="1" i="0" u="none" strike="noStrike" kern="0" cap="none" spc="0" normalizeH="0" baseline="0" noProof="0" dirty="0" smtClean="0">
                <a:ln>
                  <a:noFill/>
                </a:ln>
                <a:solidFill>
                  <a:srgbClr val="FF0000"/>
                </a:solidFill>
                <a:effectLst/>
                <a:uLnTx/>
                <a:uFillTx/>
                <a:latin typeface="+mn-lt"/>
                <a:ea typeface="+mn-ea"/>
                <a:cs typeface="+mn-cs"/>
              </a:rPr>
              <a:t>就业问题答疑）</a:t>
            </a:r>
            <a:endParaRPr kumimoji="0" lang="en-US" altLang="zh-CN" sz="1800" b="1" i="0" u="none" strike="noStrike" kern="0" cap="none" spc="0" normalizeH="0" baseline="0" noProof="0" dirty="0" smtClean="0">
              <a:ln>
                <a:noFill/>
              </a:ln>
              <a:solidFill>
                <a:srgbClr val="FF0000"/>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altLang="zh-CN" sz="32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2400" b="1" i="0" u="none" strike="noStrike" kern="0" cap="none" spc="0" normalizeH="0" baseline="0" noProof="0" dirty="0" smtClean="0">
                <a:ln>
                  <a:noFill/>
                </a:ln>
                <a:solidFill>
                  <a:schemeClr val="tx1"/>
                </a:solidFill>
                <a:effectLst/>
                <a:uLnTx/>
                <a:uFillTx/>
                <a:latin typeface="+mn-lt"/>
                <a:ea typeface="+mn-ea"/>
                <a:cs typeface="+mn-cs"/>
              </a:rPr>
              <a:t>城建网址：</a:t>
            </a:r>
            <a:r>
              <a:rPr kumimoji="0" lang="en-US" altLang="zh-CN" sz="2400" b="1" i="0" u="none" strike="noStrike" kern="0" cap="none" spc="0" normalizeH="0" baseline="0" noProof="0" dirty="0" smtClean="0">
                <a:ln>
                  <a:noFill/>
                </a:ln>
                <a:solidFill>
                  <a:schemeClr val="tx1"/>
                </a:solidFill>
                <a:effectLst/>
                <a:uLnTx/>
                <a:uFillTx/>
                <a:latin typeface="+mn-lt"/>
                <a:ea typeface="+mn-ea"/>
                <a:cs typeface="+mn-cs"/>
              </a:rPr>
              <a:t>http://www.hualixy.com/tmx</a:t>
            </a:r>
            <a:endParaRPr kumimoji="0" lang="zh-CN" altLang="en-US" sz="24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84CE6230-093E-4BF5-9D72-98C11BCC07DB}"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dirty="0">
              <a:ln>
                <a:noFill/>
              </a:ln>
              <a:solidFill>
                <a:schemeClr val="tx1"/>
              </a:solidFill>
              <a:effectLst/>
              <a:uLnTx/>
              <a:uFillTx/>
              <a:latin typeface="+mj-lt"/>
              <a:ea typeface="宋体" panose="02010600030101010101" pitchFamily="2" charset="-122"/>
              <a:cs typeface="+mn-cs"/>
            </a:endParaRPr>
          </a:p>
        </p:txBody>
      </p:sp>
      <p:sp>
        <p:nvSpPr>
          <p:cNvPr id="14341" name="灯片编号占位符 4"/>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8</a:t>
            </a:fld>
            <a:endParaRPr lang="en-US" altLang="zh-CN" sz="1400" b="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txBox="1">
            <a:spLocks noGrp="1"/>
          </p:cNvSpPr>
          <p:nvPr>
            <p:ph type="dt" sz="half" idx="10"/>
          </p:nvPr>
        </p:nvSpPr>
        <p:spPr bwMode="auto">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fld id="{2086D6D1-6F6C-43A8-AD52-2AB631D548B8}" type="datetime1">
              <a:rPr kumimoji="0" lang="zh-CN" altLang="en-US" sz="1400" b="0" i="0" u="none" strike="noStrike" kern="1200" cap="none" spc="0" normalizeH="0" baseline="0" noProof="0">
                <a:ln>
                  <a:noFill/>
                </a:ln>
                <a:solidFill>
                  <a:schemeClr val="tx1"/>
                </a:solidFill>
                <a:effectLst/>
                <a:uLnTx/>
                <a:uFillTx/>
                <a:latin typeface="+mj-lt"/>
                <a:ea typeface="宋体" panose="02010600030101010101" pitchFamily="2" charset="-122"/>
                <a:cs typeface="+mn-cs"/>
              </a:rPr>
              <a:t>2020/5/8</a:t>
            </a:fld>
            <a:endParaRPr kumimoji="0" lang="en-US" altLang="zh-CN" sz="14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15363" name="灯片编号占位符 5"/>
          <p:cNvSpPr txBox="1">
            <a:spLocks noGrp="1"/>
          </p:cNvSpPr>
          <p:nvPr>
            <p:ph type="sldNum" sz="quarter" idx="12"/>
          </p:nvPr>
        </p:nvSpPr>
        <p:spPr>
          <a:ln/>
        </p:spPr>
        <p:txBody>
          <a:bodyPr wrap="none" lIns="92075" tIns="46038" rIns="92075" bIns="46038" anchor="ctr"/>
          <a:lstStyle/>
          <a:p>
            <a:pPr marL="0" indent="0" algn="r" eaLnBrk="1" hangingPunct="1">
              <a:spcBef>
                <a:spcPct val="0"/>
              </a:spcBef>
              <a:buNone/>
            </a:pPr>
            <a:fld id="{9A0DB2DC-4C9A-4742-B13C-FB6460FD3503}" type="slidenum">
              <a:rPr lang="en-US" altLang="zh-CN" sz="1400" b="0" dirty="0">
                <a:latin typeface="Times New Roman" panose="02020603050405020304" pitchFamily="18" charset="0"/>
              </a:rPr>
              <a:t>9</a:t>
            </a:fld>
            <a:endParaRPr lang="en-US" altLang="zh-CN" sz="1400" b="0" dirty="0">
              <a:latin typeface="Times New Roman" panose="02020603050405020304" pitchFamily="18" charset="0"/>
            </a:endParaRPr>
          </a:p>
        </p:txBody>
      </p:sp>
      <p:sp>
        <p:nvSpPr>
          <p:cNvPr id="15364" name="Rectangle 2"/>
          <p:cNvSpPr>
            <a:spLocks noGrp="1"/>
          </p:cNvSpPr>
          <p:nvPr>
            <p:ph type="title"/>
          </p:nvPr>
        </p:nvSpPr>
        <p:spPr>
          <a:xfrm>
            <a:off x="1371600" y="260350"/>
            <a:ext cx="7772400" cy="949325"/>
          </a:xfrm>
          <a:ln/>
        </p:spPr>
        <p:txBody>
          <a:bodyPr vert="horz" wrap="square" lIns="92075" tIns="46038" rIns="92075" bIns="46038" anchor="b"/>
          <a:lstStyle/>
          <a:p>
            <a:pPr eaLnBrk="1" hangingPunct="1"/>
            <a:r>
              <a:rPr lang="zh-CN" altLang="en-US" b="1" dirty="0">
                <a:solidFill>
                  <a:srgbClr val="000000"/>
                </a:solidFill>
              </a:rPr>
              <a:t>六、 校外分散教学实习要求</a:t>
            </a:r>
          </a:p>
        </p:txBody>
      </p:sp>
      <p:sp>
        <p:nvSpPr>
          <p:cNvPr id="15365" name="Rectangle 3"/>
          <p:cNvSpPr>
            <a:spLocks noGrp="1"/>
          </p:cNvSpPr>
          <p:nvPr>
            <p:ph idx="1"/>
          </p:nvPr>
        </p:nvSpPr>
        <p:spPr>
          <a:xfrm>
            <a:off x="1370013" y="1412875"/>
            <a:ext cx="7772400" cy="5219700"/>
          </a:xfrm>
          <a:ln/>
        </p:spPr>
        <p:txBody>
          <a:bodyPr vert="horz" wrap="square" lIns="92075" tIns="46038" rIns="92075" bIns="46038" anchor="t"/>
          <a:lstStyle/>
          <a:p>
            <a:pPr marL="0" indent="0" eaLnBrk="1" hangingPunct="1">
              <a:lnSpc>
                <a:spcPct val="130000"/>
              </a:lnSpc>
              <a:buNone/>
            </a:pPr>
            <a:r>
              <a:rPr lang="en-US" altLang="zh-CN" sz="2000" dirty="0"/>
              <a:t>1</a:t>
            </a:r>
            <a:r>
              <a:rPr lang="zh-CN" altLang="en-US" sz="2000" dirty="0"/>
              <a:t>、在实习期间，严格按照企业安全操作守则开展工作并</a:t>
            </a:r>
            <a:r>
              <a:rPr lang="zh-CN" altLang="en-US" sz="2000" dirty="0">
                <a:solidFill>
                  <a:srgbClr val="FF0000"/>
                </a:solidFill>
              </a:rPr>
              <a:t>注意人身及财产安全</a:t>
            </a:r>
          </a:p>
          <a:p>
            <a:pPr marL="0" indent="0" eaLnBrk="1" hangingPunct="1">
              <a:lnSpc>
                <a:spcPct val="130000"/>
              </a:lnSpc>
              <a:buNone/>
            </a:pPr>
            <a:r>
              <a:rPr lang="en-US" altLang="zh-CN" sz="2000" dirty="0"/>
              <a:t>2</a:t>
            </a:r>
            <a:r>
              <a:rPr lang="zh-CN" altLang="en-US" sz="2000" dirty="0"/>
              <a:t>、不参与任何形式的黄、赌、毒等</a:t>
            </a:r>
            <a:r>
              <a:rPr lang="zh-CN" altLang="en-US" sz="2000" dirty="0">
                <a:solidFill>
                  <a:srgbClr val="FF0000"/>
                </a:solidFill>
              </a:rPr>
              <a:t>违法违纪</a:t>
            </a:r>
            <a:r>
              <a:rPr lang="zh-CN" altLang="en-US" sz="2000" dirty="0"/>
              <a:t>活动 </a:t>
            </a:r>
          </a:p>
          <a:p>
            <a:pPr marL="0" indent="0" eaLnBrk="1" hangingPunct="1">
              <a:lnSpc>
                <a:spcPct val="130000"/>
              </a:lnSpc>
              <a:buNone/>
            </a:pPr>
            <a:r>
              <a:rPr lang="en-US" altLang="zh-CN" sz="2000" dirty="0"/>
              <a:t>3</a:t>
            </a:r>
            <a:r>
              <a:rPr lang="zh-CN" altLang="en-US" sz="2000" dirty="0"/>
              <a:t>、</a:t>
            </a:r>
            <a:r>
              <a:rPr lang="zh-CN" altLang="en-US" sz="2000" dirty="0">
                <a:solidFill>
                  <a:srgbClr val="FF0000"/>
                </a:solidFill>
              </a:rPr>
              <a:t>遵守劳动纪律</a:t>
            </a:r>
            <a:r>
              <a:rPr lang="zh-CN" altLang="en-US" sz="2000" dirty="0"/>
              <a:t>，不迟到、不早退、不无故缺勤，因故不能出勤者，应提前向指导老师和所在单位部门负责人请假。对无故不参加实习者按旷课论处；同时，要紧密联系学院指导老师。</a:t>
            </a:r>
          </a:p>
          <a:p>
            <a:pPr marL="0" indent="0" eaLnBrk="1" hangingPunct="1">
              <a:lnSpc>
                <a:spcPct val="130000"/>
              </a:lnSpc>
              <a:buNone/>
            </a:pPr>
            <a:r>
              <a:rPr lang="en-US" altLang="zh-CN" sz="2000" dirty="0"/>
              <a:t>4</a:t>
            </a:r>
            <a:r>
              <a:rPr lang="zh-CN" altLang="en-US" sz="2000" dirty="0"/>
              <a:t>、虚心向实习单位的同志学习，与实习单位的同志搞好团结，积极参加所在单位组织的各项活动；</a:t>
            </a:r>
          </a:p>
          <a:p>
            <a:pPr marL="0" indent="0" eaLnBrk="1" hangingPunct="1">
              <a:lnSpc>
                <a:spcPct val="130000"/>
              </a:lnSpc>
              <a:buNone/>
            </a:pPr>
            <a:r>
              <a:rPr lang="en-US" altLang="zh-CN" sz="2000" dirty="0"/>
              <a:t>5</a:t>
            </a:r>
            <a:r>
              <a:rPr lang="zh-CN" altLang="en-US" sz="2000" dirty="0"/>
              <a:t>、实行集中实习的同学应按实习基地和实习单位协议要求进行实习；</a:t>
            </a:r>
          </a:p>
          <a:p>
            <a:pPr marL="0" indent="0" eaLnBrk="1" hangingPunct="1">
              <a:lnSpc>
                <a:spcPct val="130000"/>
              </a:lnSpc>
              <a:buNone/>
            </a:pPr>
            <a:r>
              <a:rPr lang="en-US" altLang="zh-CN" sz="2000" dirty="0"/>
              <a:t>6</a:t>
            </a:r>
            <a:r>
              <a:rPr lang="zh-CN" altLang="en-US" sz="2000" dirty="0"/>
              <a:t>、</a:t>
            </a:r>
            <a:r>
              <a:rPr lang="zh-CN" altLang="en-US" sz="2000" dirty="0">
                <a:solidFill>
                  <a:srgbClr val="FF0000"/>
                </a:solidFill>
              </a:rPr>
              <a:t>自联</a:t>
            </a:r>
            <a:r>
              <a:rPr lang="zh-CN" altLang="en-US" sz="2000" dirty="0"/>
              <a:t>实习单位的同学可凭实习介绍（推荐）信联系实习单位，参加实习，同时，应将实习地点与联系方式及时告知指导教师； </a:t>
            </a:r>
          </a:p>
          <a:p>
            <a:pPr marL="0" indent="0" eaLnBrk="1" hangingPunct="1">
              <a:lnSpc>
                <a:spcPct val="130000"/>
              </a:lnSpc>
              <a:buNone/>
            </a:pPr>
            <a:endParaRPr lang="en-US" altLang="zh-CN" sz="2000" dirty="0"/>
          </a:p>
        </p:txBody>
      </p:sp>
    </p:spTree>
  </p:cSld>
  <p:clrMapOvr>
    <a:masterClrMapping/>
  </p:clrMapOvr>
</p:sld>
</file>

<file path=ppt/theme/theme1.xml><?xml version="1.0" encoding="utf-8"?>
<a:theme xmlns:a="http://schemas.openxmlformats.org/drawingml/2006/main" name="市场计划">
  <a:themeElements>
    <a:clrScheme name="市场计划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市场计划">
      <a:majorFont>
        <a:latin typeface="Times New Roman"/>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spPr>
      <a:bodyPr vert="horz" wrap="square" lIns="92075" tIns="46038" rIns="92075" bIns="46038" numCol="1" anchor="ctr" anchorCtr="0" compatLnSpc="1"/>
      <a:lstStyle>
        <a:defPPr marL="0" marR="0" indent="0" algn="l" defTabSz="914400" rtl="0" eaLnBrk="1" fontAlgn="base" latinLnBrk="0" hangingPunct="1">
          <a:lnSpc>
            <a:spcPct val="100000"/>
          </a:lnSpc>
          <a:spcBef>
            <a:spcPct val="20000"/>
          </a:spcBef>
          <a:spcAft>
            <a:spcPct val="0"/>
          </a:spcAft>
          <a:buClrTx/>
          <a:buSzTx/>
          <a:buFontTx/>
          <a:buNone/>
          <a:defRPr kumimoji="0" lang="zh-CN" altLang="en-US" sz="8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a:noFill/>
        </a:ln>
      </a:spPr>
      <a:bodyPr vert="horz" wrap="square" lIns="92075" tIns="46038" rIns="92075" bIns="46038" numCol="1" anchor="ctr" anchorCtr="0" compatLnSpc="1"/>
      <a:lstStyle>
        <a:defPPr marL="0" marR="0" indent="0" algn="l" defTabSz="914400" rtl="0" eaLnBrk="1" fontAlgn="base" latinLnBrk="0" hangingPunct="1">
          <a:lnSpc>
            <a:spcPct val="100000"/>
          </a:lnSpc>
          <a:spcBef>
            <a:spcPct val="20000"/>
          </a:spcBef>
          <a:spcAft>
            <a:spcPct val="0"/>
          </a:spcAft>
          <a:buClrTx/>
          <a:buSzTx/>
          <a:buFontTx/>
          <a:buNone/>
          <a:defRPr kumimoji="0" lang="zh-CN" altLang="en-US" sz="8800" b="1"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市场计划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市场计划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市场计划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市场计划</Template>
  <TotalTime>4</TotalTime>
  <Words>1137</Words>
  <Application>Microsoft Office PowerPoint</Application>
  <PresentationFormat>全屏显示(4:3)</PresentationFormat>
  <Paragraphs>105</Paragraphs>
  <Slides>12</Slides>
  <Notes>2</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宋体</vt:lpstr>
      <vt:lpstr>Arial</vt:lpstr>
      <vt:lpstr>Times New Roman</vt:lpstr>
      <vt:lpstr>市场计划</vt:lpstr>
      <vt:lpstr>2021届</vt:lpstr>
      <vt:lpstr>一 、分散教学实习的目的和意义 </vt:lpstr>
      <vt:lpstr>二、分散教学实习的性质</vt:lpstr>
      <vt:lpstr>三 校外分散教学的时间安排</vt:lpstr>
      <vt:lpstr>四 校外分散教学实习主要方式 </vt:lpstr>
      <vt:lpstr>五、校外实习专业指导手册</vt:lpstr>
      <vt:lpstr>毕业实习的性质</vt:lpstr>
      <vt:lpstr>相关资料的参考（以城建学院为例）</vt:lpstr>
      <vt:lpstr>六、 校外分散教学实习要求</vt:lpstr>
      <vt:lpstr>PowerPoint 演示文稿</vt:lpstr>
      <vt:lpstr>毕业设计（论文） </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xqq</dc:creator>
  <cp:lastModifiedBy>xqq</cp:lastModifiedBy>
  <cp:revision>69</cp:revision>
  <dcterms:created xsi:type="dcterms:W3CDTF">2020-05-08T06:13:34Z</dcterms:created>
  <dcterms:modified xsi:type="dcterms:W3CDTF">2020-05-08T08:01:31Z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2052</vt:i4>
  </property>
  <property fmtid="{D5CDD505-2E9C-101B-9397-08002B2CF9AE}" pid="4" name="KSOProductBuildVer">
    <vt:lpwstr>2052-11.1.0.9584</vt:lpwstr>
  </property>
</Properties>
</file>