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  <p:sldMasterId id="2147483673" r:id="rId4"/>
    <p:sldMasterId id="2147483681" r:id="rId5"/>
    <p:sldMasterId id="2147483693" r:id="rId6"/>
  </p:sldMasterIdLst>
  <p:notesMasterIdLst>
    <p:notesMasterId r:id="rId8"/>
  </p:notesMasterIdLst>
  <p:handoutMasterIdLst>
    <p:handoutMasterId r:id="rId40"/>
  </p:handoutMasterIdLst>
  <p:sldIdLst>
    <p:sldId id="699" r:id="rId7"/>
    <p:sldId id="701" r:id="rId9"/>
    <p:sldId id="702" r:id="rId10"/>
    <p:sldId id="711" r:id="rId11"/>
    <p:sldId id="747" r:id="rId12"/>
    <p:sldId id="748" r:id="rId13"/>
    <p:sldId id="703" r:id="rId14"/>
    <p:sldId id="880" r:id="rId15"/>
    <p:sldId id="710" r:id="rId16"/>
    <p:sldId id="749" r:id="rId17"/>
    <p:sldId id="755" r:id="rId18"/>
    <p:sldId id="855" r:id="rId19"/>
    <p:sldId id="856" r:id="rId20"/>
    <p:sldId id="858" r:id="rId21"/>
    <p:sldId id="859" r:id="rId22"/>
    <p:sldId id="860" r:id="rId23"/>
    <p:sldId id="861" r:id="rId24"/>
    <p:sldId id="862" r:id="rId25"/>
    <p:sldId id="863" r:id="rId26"/>
    <p:sldId id="866" r:id="rId27"/>
    <p:sldId id="867" r:id="rId28"/>
    <p:sldId id="870" r:id="rId29"/>
    <p:sldId id="800" r:id="rId30"/>
    <p:sldId id="857" r:id="rId31"/>
    <p:sldId id="871" r:id="rId32"/>
    <p:sldId id="872" r:id="rId33"/>
    <p:sldId id="873" r:id="rId34"/>
    <p:sldId id="879" r:id="rId35"/>
    <p:sldId id="874" r:id="rId36"/>
    <p:sldId id="875" r:id="rId37"/>
    <p:sldId id="876" r:id="rId38"/>
    <p:sldId id="811" r:id="rId39"/>
  </p:sldIdLst>
  <p:sldSz cx="9144000" cy="5143500" type="screen16x9"/>
  <p:notesSz cx="6858000" cy="9144000"/>
  <p:custDataLst>
    <p:tags r:id="rId45"/>
  </p:custDataLst>
  <p:defaultTextStyle>
    <a:defPPr>
      <a:defRPr lang="en-US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3" userDrawn="1">
          <p15:clr>
            <a:srgbClr val="A4A3A4"/>
          </p15:clr>
        </p15:guide>
        <p15:guide id="2" pos="273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foru" initials="j" lastIdx="1" clrIdx="0"/>
  <p:cmAuthor id="2" name="User" initials="U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7F7F7F"/>
    <a:srgbClr val="C51A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104" d="100"/>
          <a:sy n="104" d="100"/>
        </p:scale>
        <p:origin x="-396" y="-84"/>
      </p:cViewPr>
      <p:guideLst>
        <p:guide orient="horz" pos="1623"/>
        <p:guide pos="273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2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5" Type="http://schemas.openxmlformats.org/officeDocument/2006/relationships/tags" Target="tags/tag133.xml"/><Relationship Id="rId44" Type="http://schemas.openxmlformats.org/officeDocument/2006/relationships/commentAuthors" Target="commentAuthors.xml"/><Relationship Id="rId43" Type="http://schemas.openxmlformats.org/officeDocument/2006/relationships/tableStyles" Target="tableStyles.xml"/><Relationship Id="rId42" Type="http://schemas.openxmlformats.org/officeDocument/2006/relationships/viewProps" Target="viewProps.xml"/><Relationship Id="rId41" Type="http://schemas.openxmlformats.org/officeDocument/2006/relationships/presProps" Target="presProps.xml"/><Relationship Id="rId40" Type="http://schemas.openxmlformats.org/officeDocument/2006/relationships/handoutMaster" Target="handoutMasters/handoutMaster1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32.xml"/><Relationship Id="rId38" Type="http://schemas.openxmlformats.org/officeDocument/2006/relationships/slide" Target="slides/slide31.xml"/><Relationship Id="rId37" Type="http://schemas.openxmlformats.org/officeDocument/2006/relationships/slide" Target="slides/slide30.xml"/><Relationship Id="rId36" Type="http://schemas.openxmlformats.org/officeDocument/2006/relationships/slide" Target="slides/slide29.xml"/><Relationship Id="rId35" Type="http://schemas.openxmlformats.org/officeDocument/2006/relationships/slide" Target="slides/slide28.xml"/><Relationship Id="rId34" Type="http://schemas.openxmlformats.org/officeDocument/2006/relationships/slide" Target="slides/slide27.xml"/><Relationship Id="rId33" Type="http://schemas.openxmlformats.org/officeDocument/2006/relationships/slide" Target="slides/slide26.xml"/><Relationship Id="rId32" Type="http://schemas.openxmlformats.org/officeDocument/2006/relationships/slide" Target="slides/slide25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0" Type="http://schemas.openxmlformats.org/officeDocument/2006/relationships/slide" Target="slides/slide13.xml"/><Relationship Id="rId2" Type="http://schemas.openxmlformats.org/officeDocument/2006/relationships/theme" Target="theme/theme1.xml"/><Relationship Id="rId19" Type="http://schemas.openxmlformats.org/officeDocument/2006/relationships/slide" Target="slides/slide12.xml"/><Relationship Id="rId18" Type="http://schemas.openxmlformats.org/officeDocument/2006/relationships/slide" Target="slides/slide11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200" smtClean="0"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 smtClean="0"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>
              <a:defRPr sz="1200" smtClean="0"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614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6147" name="文本占位符 6145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Click to edit Master text styles</a:t>
            </a: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marR="0" lvl="1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Second level</a:t>
            </a: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marR="0" lvl="2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Third level</a:t>
            </a: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marR="0" lvl="3" indent="685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Fourth level</a:t>
            </a: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marR="0" lvl="4" indent="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Fifth level</a:t>
            </a: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sz="1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anose="020F0502020204030204" pitchFamily="34" charset="0"/>
      </a:defRPr>
    </a:lvl1pPr>
    <a:lvl2pPr lvl="1" indent="2286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sz="1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anose="020F0502020204030204" pitchFamily="34" charset="0"/>
      </a:defRPr>
    </a:lvl2pPr>
    <a:lvl3pPr lvl="2" indent="4572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sz="1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anose="020F0502020204030204" pitchFamily="34" charset="0"/>
      </a:defRPr>
    </a:lvl3pPr>
    <a:lvl4pPr lvl="3" indent="6858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sz="1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anose="020F0502020204030204" pitchFamily="34" charset="0"/>
      </a:defRPr>
    </a:lvl4pPr>
    <a:lvl5pPr lvl="4" indent="9144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sz="1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anose="020F0502020204030204" pitchFamily="34" charset="0"/>
      </a:defRPr>
    </a:lvl5pPr>
    <a:lvl6pPr marL="2286000" lvl="5" indent="914400" algn="l" defTabSz="914400" eaLnBrk="1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6pPr>
    <a:lvl7pPr marL="2743200" lvl="6" indent="914400" algn="l" defTabSz="914400" eaLnBrk="1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7pPr>
    <a:lvl8pPr marL="3200400" lvl="7" indent="914400" algn="l" defTabSz="914400" eaLnBrk="1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8pPr>
    <a:lvl9pPr marL="3657600" lvl="8" indent="914400" algn="l" defTabSz="914400" eaLnBrk="1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</p:spPr>
      </p:sp>
      <p:sp>
        <p:nvSpPr>
          <p:cNvPr id="4608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dirty="0" smtClean="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281D7-AB8B-4A49-B31C-4FE8BBA57302}" type="slidenum">
              <a:rPr lang="zh-CN" altLang="en-US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</a:fld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 idx="4294967295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 idx="4294967295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 idx="4294967295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 idx="4294967295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</p:spPr>
      </p:sp>
      <p:sp>
        <p:nvSpPr>
          <p:cNvPr id="4608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dirty="0" smtClean="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6" Type="http://schemas.openxmlformats.org/officeDocument/2006/relationships/tags" Target="../tags/tag67.xml"/><Relationship Id="rId5" Type="http://schemas.openxmlformats.org/officeDocument/2006/relationships/tags" Target="../tags/tag66.xml"/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6" Type="http://schemas.openxmlformats.org/officeDocument/2006/relationships/tags" Target="../tags/tag72.xml"/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4" Type="http://schemas.openxmlformats.org/officeDocument/2006/relationships/tags" Target="../tags/tag75.xml"/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7" Type="http://schemas.openxmlformats.org/officeDocument/2006/relationships/tags" Target="../tags/tag83.xml"/><Relationship Id="rId6" Type="http://schemas.openxmlformats.org/officeDocument/2006/relationships/tags" Target="../tags/tag82.xml"/><Relationship Id="rId5" Type="http://schemas.openxmlformats.org/officeDocument/2006/relationships/tags" Target="../tags/tag81.xml"/><Relationship Id="rId4" Type="http://schemas.openxmlformats.org/officeDocument/2006/relationships/tags" Target="../tags/tag80.xml"/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9" Type="http://schemas.openxmlformats.org/officeDocument/2006/relationships/tags" Target="../tags/tag91.xml"/><Relationship Id="rId8" Type="http://schemas.openxmlformats.org/officeDocument/2006/relationships/tags" Target="../tags/tag90.xml"/><Relationship Id="rId7" Type="http://schemas.openxmlformats.org/officeDocument/2006/relationships/tags" Target="../tags/tag89.xml"/><Relationship Id="rId6" Type="http://schemas.openxmlformats.org/officeDocument/2006/relationships/tags" Target="../tags/tag88.xml"/><Relationship Id="rId5" Type="http://schemas.openxmlformats.org/officeDocument/2006/relationships/tags" Target="../tags/tag87.xml"/><Relationship Id="rId4" Type="http://schemas.openxmlformats.org/officeDocument/2006/relationships/tags" Target="../tags/tag86.xml"/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5" Type="http://schemas.openxmlformats.org/officeDocument/2006/relationships/tags" Target="../tags/tag95.xml"/><Relationship Id="rId4" Type="http://schemas.openxmlformats.org/officeDocument/2006/relationships/tags" Target="../tags/tag94.xml"/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4" Type="http://schemas.openxmlformats.org/officeDocument/2006/relationships/tags" Target="../tags/tag98.xml"/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7" Type="http://schemas.openxmlformats.org/officeDocument/2006/relationships/tags" Target="../tags/tag104.xml"/><Relationship Id="rId6" Type="http://schemas.openxmlformats.org/officeDocument/2006/relationships/tags" Target="../tags/tag103.xml"/><Relationship Id="rId5" Type="http://schemas.openxmlformats.org/officeDocument/2006/relationships/tags" Target="../tags/tag102.xml"/><Relationship Id="rId4" Type="http://schemas.openxmlformats.org/officeDocument/2006/relationships/tags" Target="../tags/tag101.xml"/><Relationship Id="rId3" Type="http://schemas.openxmlformats.org/officeDocument/2006/relationships/tags" Target="../tags/tag100.xml"/><Relationship Id="rId2" Type="http://schemas.openxmlformats.org/officeDocument/2006/relationships/tags" Target="../tags/tag99.xml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6" Type="http://schemas.openxmlformats.org/officeDocument/2006/relationships/tags" Target="../tags/tag109.xml"/><Relationship Id="rId5" Type="http://schemas.openxmlformats.org/officeDocument/2006/relationships/tags" Target="../tags/tag108.xml"/><Relationship Id="rId4" Type="http://schemas.openxmlformats.org/officeDocument/2006/relationships/tags" Target="../tags/tag107.xml"/><Relationship Id="rId3" Type="http://schemas.openxmlformats.org/officeDocument/2006/relationships/tags" Target="../tags/tag106.xml"/><Relationship Id="rId2" Type="http://schemas.openxmlformats.org/officeDocument/2006/relationships/tags" Target="../tags/tag105.xml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5" Type="http://schemas.openxmlformats.org/officeDocument/2006/relationships/tags" Target="../tags/tag113.xml"/><Relationship Id="rId4" Type="http://schemas.openxmlformats.org/officeDocument/2006/relationships/tags" Target="../tags/tag112.xml"/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6" Type="http://schemas.openxmlformats.org/officeDocument/2006/relationships/tags" Target="../tags/tag118.xml"/><Relationship Id="rId5" Type="http://schemas.openxmlformats.org/officeDocument/2006/relationships/tags" Target="../tags/tag117.xml"/><Relationship Id="rId4" Type="http://schemas.openxmlformats.org/officeDocument/2006/relationships/tags" Target="../tags/tag116.xml"/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68263"/>
            <a:ext cx="2057400" cy="5075237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68263"/>
            <a:ext cx="6052930" cy="5075237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-24765" y="-6191"/>
            <a:ext cx="9168765" cy="51558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899100" y="685800"/>
            <a:ext cx="7349400" cy="19278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45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899100" y="2670300"/>
            <a:ext cx="7349400" cy="11043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18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6300" y="1117800"/>
            <a:ext cx="8226900" cy="3569400"/>
          </a:xfrm>
        </p:spPr>
        <p:txBody>
          <a:bodyPr vert="horz" lIns="90000" tIns="46800" rIns="90000" bIns="4680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kumimoji="0" lang="zh-CN" altLang="en-US" sz="13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  <a:lvl6pPr marL="1714500" indent="0">
              <a:buNone/>
              <a:defRPr/>
            </a:lvl6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493100" y="2886300"/>
            <a:ext cx="5826600" cy="5751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33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493100" y="3461400"/>
            <a:ext cx="5826600" cy="6507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35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456300" y="1125900"/>
            <a:ext cx="3882600" cy="3561300"/>
          </a:xfrm>
        </p:spPr>
        <p:txBody>
          <a:bodyPr vert="horz" lIns="90000" tIns="46800" rIns="90000" bIns="4680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808700" y="1125900"/>
            <a:ext cx="3882600" cy="3561300"/>
          </a:xfrm>
        </p:spPr>
        <p:txBody>
          <a:bodyPr lIns="90000" tIns="46800" rIns="90000" bIns="46800">
            <a:normAutofit/>
          </a:bodyPr>
          <a:lstStyle>
            <a:lvl1pPr marL="171450" indent="-171450" eaLnBrk="1" fontAlgn="auto" latinLnBrk="0" hangingPunct="1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sz="12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514350" indent="-17145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2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857250" indent="-1714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sz="12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200150" indent="-17145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sz="105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lnSpc>
                <a:spcPct val="120000"/>
              </a:lnSpc>
              <a:defRPr sz="1050"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456300" y="1071900"/>
            <a:ext cx="4006800" cy="2862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56300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1066297"/>
            <a:ext cx="4006800" cy="2862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456300" y="1166400"/>
            <a:ext cx="3924808" cy="3456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762800" y="1166400"/>
            <a:ext cx="3920400" cy="3456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 defTabSz="914400" eaLnBrk="1" fontAlgn="auto" latinLnBrk="0" hangingPunct="1"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buFont typeface="Arial" panose="020B0604020202020204" pitchFamily="34" charset="0"/>
              <a:buChar char="●"/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7676100" y="685800"/>
            <a:ext cx="783000" cy="37719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1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85800" y="685800"/>
            <a:ext cx="6876900" cy="3771900"/>
          </a:xfrm>
        </p:spPr>
        <p:txBody>
          <a:bodyPr vert="eaVert" lIns="46800" tIns="46800" rIns="46800" bIns="46800"/>
          <a:lstStyle>
            <a:lvl1pPr marL="171450" indent="-171450" eaLnBrk="1" fontAlgn="auto" latinLnBrk="0" hangingPunct="1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514350" indent="-171450" defTabSz="9144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857250" indent="-17145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200150" indent="-171450" eaLnBrk="1" fontAlgn="auto" latinLnBrk="0" hangingPunct="1">
              <a:lnSpc>
                <a:spcPct val="120000"/>
              </a:lnSpc>
              <a:spcAft>
                <a:spcPts val="300"/>
              </a:spcAft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1543050" indent="-171450" eaLnBrk="1" fontAlgn="auto" latinLnBrk="0" hangingPunct="1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456300" y="580500"/>
            <a:ext cx="8229600" cy="4112100"/>
          </a:xfrm>
        </p:spPr>
        <p:txBody>
          <a:bodyPr/>
          <a:lstStyle>
            <a:lvl1pPr marL="171450" indent="-17145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514350" indent="-17145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857250" indent="-1714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200150" indent="-17145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1543050" indent="-1714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899100" y="1863000"/>
            <a:ext cx="7349400" cy="7641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45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899100" y="2670300"/>
            <a:ext cx="7349400" cy="3537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59080" y="72390"/>
            <a:ext cx="5461159" cy="393859"/>
          </a:xfrm>
        </p:spPr>
        <p:txBody>
          <a:bodyPr anchor="b"/>
          <a:lstStyle>
            <a:lvl1pPr algn="l">
              <a:defRPr sz="1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259080" y="72390"/>
            <a:ext cx="5461159" cy="393859"/>
          </a:xfrm>
        </p:spPr>
        <p:txBody>
          <a:bodyPr anchor="b"/>
          <a:lstStyle>
            <a:lvl1pPr algn="l">
              <a:defRPr sz="1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722835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259080" y="72390"/>
            <a:ext cx="5461159" cy="393859"/>
          </a:xfrm>
        </p:spPr>
        <p:txBody>
          <a:bodyPr anchor="b"/>
          <a:lstStyle>
            <a:lvl1pPr algn="l">
              <a:defRPr sz="1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259080" y="72390"/>
            <a:ext cx="5461159" cy="393859"/>
          </a:xfrm>
        </p:spPr>
        <p:txBody>
          <a:bodyPr anchor="b"/>
          <a:lstStyle>
            <a:lvl1pPr algn="l">
              <a:defRPr sz="1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259080" y="72390"/>
            <a:ext cx="5461159" cy="393859"/>
          </a:xfrm>
        </p:spPr>
        <p:txBody>
          <a:bodyPr anchor="b"/>
          <a:lstStyle>
            <a:lvl1pPr algn="l">
              <a:defRPr sz="1500" b="1">
                <a:latin typeface="Microsoft YaHei Bold" panose="020B0502040204020203" charset="-122"/>
                <a:ea typeface="Microsoft YaHei Bold" panose="020B0502040204020203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-24765" y="-6191"/>
            <a:ext cx="9168765" cy="51558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259080" y="72390"/>
            <a:ext cx="5461159" cy="393859"/>
          </a:xfrm>
        </p:spPr>
        <p:txBody>
          <a:bodyPr anchor="b"/>
          <a:lstStyle>
            <a:lvl1pPr algn="l">
              <a:defRPr sz="1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9" name="Shape 22"/>
          <p:cNvSpPr>
            <a:spLocks noChangeArrowheads="1"/>
          </p:cNvSpPr>
          <p:nvPr userDrawn="1"/>
        </p:nvSpPr>
        <p:spPr bwMode="auto">
          <a:xfrm>
            <a:off x="-952" y="134303"/>
            <a:ext cx="189000" cy="270000"/>
          </a:xfrm>
          <a:prstGeom prst="rect">
            <a:avLst/>
          </a:prstGeom>
          <a:solidFill>
            <a:srgbClr val="C51A24"/>
          </a:solidFill>
          <a:ln w="12700">
            <a:noFill/>
            <a:miter lim="400000"/>
          </a:ln>
        </p:spPr>
        <p:txBody>
          <a:bodyPr lIns="45718" rIns="45718" anchor="ctr"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899100" y="685800"/>
            <a:ext cx="7349400" cy="19278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45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899100" y="2670300"/>
            <a:ext cx="7349400" cy="11043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18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6300" y="1117800"/>
            <a:ext cx="8226900" cy="3569400"/>
          </a:xfrm>
        </p:spPr>
        <p:txBody>
          <a:bodyPr vert="horz" lIns="90000" tIns="46800" rIns="90000" bIns="4680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kumimoji="0" lang="zh-CN" altLang="en-US" sz="13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  <a:lvl6pPr marL="1714500" indent="0">
              <a:buNone/>
              <a:defRPr/>
            </a:lvl6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493100" y="2886300"/>
            <a:ext cx="5826600" cy="5751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33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493100" y="3461400"/>
            <a:ext cx="5826600" cy="6507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35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456300" y="1125900"/>
            <a:ext cx="3882600" cy="3561300"/>
          </a:xfrm>
        </p:spPr>
        <p:txBody>
          <a:bodyPr vert="horz" lIns="90000" tIns="46800" rIns="90000" bIns="4680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808700" y="1125900"/>
            <a:ext cx="3882600" cy="3561300"/>
          </a:xfrm>
        </p:spPr>
        <p:txBody>
          <a:bodyPr lIns="90000" tIns="46800" rIns="90000" bIns="46800">
            <a:normAutofit/>
          </a:bodyPr>
          <a:lstStyle>
            <a:lvl1pPr marL="171450" indent="-171450" eaLnBrk="1" fontAlgn="auto" latinLnBrk="0" hangingPunct="1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sz="12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514350" indent="-17145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2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857250" indent="-1714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sz="12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200150" indent="-17145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sz="105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lnSpc>
                <a:spcPct val="120000"/>
              </a:lnSpc>
              <a:defRPr sz="1050"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456300" y="1071900"/>
            <a:ext cx="4006800" cy="2862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56300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1066297"/>
            <a:ext cx="4006800" cy="2862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456300" y="1166400"/>
            <a:ext cx="3924808" cy="3456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762800" y="1166400"/>
            <a:ext cx="3920400" cy="3456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 defTabSz="914400" eaLnBrk="1" fontAlgn="auto" latinLnBrk="0" hangingPunct="1"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buFont typeface="Arial" panose="020B0604020202020204" pitchFamily="34" charset="0"/>
              <a:buChar char="●"/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7676100" y="685800"/>
            <a:ext cx="783000" cy="37719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1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85800" y="685800"/>
            <a:ext cx="6876900" cy="3771900"/>
          </a:xfrm>
        </p:spPr>
        <p:txBody>
          <a:bodyPr vert="eaVert" lIns="46800" tIns="46800" rIns="46800" bIns="46800"/>
          <a:lstStyle>
            <a:lvl1pPr marL="171450" indent="-171450" eaLnBrk="1" fontAlgn="auto" latinLnBrk="0" hangingPunct="1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514350" indent="-171450" defTabSz="9144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857250" indent="-17145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200150" indent="-171450" eaLnBrk="1" fontAlgn="auto" latinLnBrk="0" hangingPunct="1">
              <a:lnSpc>
                <a:spcPct val="120000"/>
              </a:lnSpc>
              <a:spcAft>
                <a:spcPts val="300"/>
              </a:spcAft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1543050" indent="-171450" eaLnBrk="1" fontAlgn="auto" latinLnBrk="0" hangingPunct="1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2504" cy="394335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200150"/>
            <a:ext cx="4032504" cy="394335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456300" y="580500"/>
            <a:ext cx="8229600" cy="4112100"/>
          </a:xfrm>
        </p:spPr>
        <p:txBody>
          <a:bodyPr/>
          <a:lstStyle>
            <a:lvl1pPr marL="171450" indent="-17145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514350" indent="-17145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857250" indent="-1714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200150" indent="-17145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1543050" indent="-1714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899100" y="1863000"/>
            <a:ext cx="7349400" cy="7641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45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899100" y="2670300"/>
            <a:ext cx="7349400" cy="3537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333829"/>
            <a:ext cx="3655181" cy="617934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1999034"/>
            <a:ext cx="3655181" cy="264321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333829"/>
            <a:ext cx="3673182" cy="617934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1999034"/>
            <a:ext cx="3673182" cy="264321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3124012" cy="120015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01"/>
            <a:ext cx="4629150" cy="4052888"/>
          </a:xfrm>
        </p:spPr>
        <p:txBody>
          <a:bodyPr vert="horz" wrap="square" lIns="45718" tIns="45718" rIns="45718" bIns="45718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3124012" cy="2858691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8" Type="http://schemas.openxmlformats.org/officeDocument/2006/relationships/theme" Target="../theme/theme2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theme" Target="../theme/theme3.xml"/><Relationship Id="rId8" Type="http://schemas.openxmlformats.org/officeDocument/2006/relationships/image" Target="../media/image1.png"/><Relationship Id="rId7" Type="http://schemas.openxmlformats.org/officeDocument/2006/relationships/slideLayout" Target="../slideLayouts/slideLayout30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9.xml"/><Relationship Id="rId8" Type="http://schemas.openxmlformats.org/officeDocument/2006/relationships/slideLayout" Target="../slideLayouts/slideLayout38.xml"/><Relationship Id="rId7" Type="http://schemas.openxmlformats.org/officeDocument/2006/relationships/slideLayout" Target="../slideLayouts/slideLayout37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Relationship Id="rId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2.xml"/><Relationship Id="rId18" Type="http://schemas.openxmlformats.org/officeDocument/2006/relationships/theme" Target="../theme/theme4.xml"/><Relationship Id="rId17" Type="http://schemas.openxmlformats.org/officeDocument/2006/relationships/tags" Target="../tags/tag124.xml"/><Relationship Id="rId16" Type="http://schemas.openxmlformats.org/officeDocument/2006/relationships/tags" Target="../tags/tag123.xml"/><Relationship Id="rId15" Type="http://schemas.openxmlformats.org/officeDocument/2006/relationships/tags" Target="../tags/tag122.xml"/><Relationship Id="rId14" Type="http://schemas.openxmlformats.org/officeDocument/2006/relationships/tags" Target="../tags/tag121.xml"/><Relationship Id="rId13" Type="http://schemas.openxmlformats.org/officeDocument/2006/relationships/tags" Target="../tags/tag120.xml"/><Relationship Id="rId12" Type="http://schemas.openxmlformats.org/officeDocument/2006/relationships/tags" Target="../tags/tag119.xml"/><Relationship Id="rId11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0.xml"/><Relationship Id="rId8" Type="http://schemas.openxmlformats.org/officeDocument/2006/relationships/slideLayout" Target="../slideLayouts/slideLayout49.xml"/><Relationship Id="rId7" Type="http://schemas.openxmlformats.org/officeDocument/2006/relationships/slideLayout" Target="../slideLayouts/slideLayout48.xml"/><Relationship Id="rId6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4.xml"/><Relationship Id="rId2" Type="http://schemas.openxmlformats.org/officeDocument/2006/relationships/slideLayout" Target="../slideLayouts/slideLayout43.xml"/><Relationship Id="rId12" Type="http://schemas.openxmlformats.org/officeDocument/2006/relationships/theme" Target="../theme/theme5.xml"/><Relationship Id="rId11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1.xml"/><Relationship Id="rId1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4"/>
          <p:cNvSpPr>
            <a:spLocks noGrp="1"/>
          </p:cNvSpPr>
          <p:nvPr>
            <p:ph type="title"/>
          </p:nvPr>
        </p:nvSpPr>
        <p:spPr>
          <a:xfrm>
            <a:off x="457200" y="68263"/>
            <a:ext cx="8229600" cy="1131887"/>
          </a:xfrm>
          <a:prstGeom prst="rect">
            <a:avLst/>
          </a:prstGeom>
          <a:noFill/>
          <a:ln w="12700">
            <a:noFill/>
          </a:ln>
        </p:spPr>
        <p:txBody>
          <a:bodyPr lIns="45718" tIns="45718" rIns="45718" bIns="45718" anchor="ctr"/>
          <a:lstStyle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7" name="文本占位符 1025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3943350"/>
          </a:xfrm>
          <a:prstGeom prst="rect">
            <a:avLst/>
          </a:prstGeom>
          <a:noFill/>
          <a:ln w="12700">
            <a:noFill/>
          </a:ln>
        </p:spPr>
        <p:txBody>
          <a:bodyPr lIns="45718" tIns="45718" rIns="45718" bIns="45718" anchor="t"/>
          <a:lstStyle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 indent="-3259455"/>
            <a:r>
              <a:rPr lang="en-US" altLang="zh-CN" dirty="0"/>
              <a:t>Second level</a:t>
            </a:r>
            <a:endParaRPr lang="en-US" altLang="zh-CN" dirty="0"/>
          </a:p>
          <a:p>
            <a:pPr lvl="2" indent="-3038475"/>
            <a:r>
              <a:rPr lang="en-US" altLang="zh-CN" dirty="0"/>
              <a:t>Third level</a:t>
            </a:r>
            <a:endParaRPr lang="en-US" altLang="zh-CN" dirty="0"/>
          </a:p>
          <a:p>
            <a:pPr lvl="3" indent="-3634105"/>
            <a:r>
              <a:rPr lang="en-US" altLang="zh-CN" dirty="0"/>
              <a:t>Fourth level</a:t>
            </a:r>
            <a:endParaRPr lang="en-US" altLang="zh-CN" dirty="0"/>
          </a:p>
          <a:p>
            <a:pPr lvl="4" indent="-3634105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2" name="灯片编号占位符 1026"/>
          <p:cNvSpPr>
            <a:spLocks noGrp="1"/>
          </p:cNvSpPr>
          <p:nvPr>
            <p:ph type="sldNum" sz="quarter" idx="2"/>
          </p:nvPr>
        </p:nvSpPr>
        <p:spPr>
          <a:xfrm>
            <a:off x="8426450" y="4765675"/>
            <a:ext cx="257175" cy="269875"/>
          </a:xfrm>
          <a:prstGeom prst="rect">
            <a:avLst/>
          </a:prstGeom>
          <a:noFill/>
          <a:ln w="12700">
            <a:noFill/>
          </a:ln>
        </p:spPr>
        <p:txBody>
          <a:bodyPr vert="horz" wrap="none" lIns="45718" tIns="45718" rIns="45718" bIns="45718" numCol="1" anchor="ctr" anchorCtr="0" compatLnSpc="1"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 kern="1200">
          <a:solidFill>
            <a:srgbClr val="000000"/>
          </a:solidFill>
          <a:latin typeface="+mj-lt"/>
          <a:ea typeface="+mj-ea"/>
          <a:cs typeface="Calibri" panose="020F0502020204030204" pitchFamily="34" charset="0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5pPr>
      <a:lvl6pPr marL="4572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6pPr>
      <a:lvl7pPr marL="9144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7pPr>
      <a:lvl8pPr marL="13716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8pPr>
      <a:lvl9pPr marL="18288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•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1pPr>
      <a:lvl2pPr marL="3716655" lvl="1" indent="-325945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–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2pPr>
      <a:lvl3pPr marL="3952875" lvl="2" indent="-303847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•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3pPr>
      <a:lvl4pPr marL="5005705" lvl="3" indent="-363410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–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4pPr>
      <a:lvl5pPr marL="5462905" lvl="4" indent="-363410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»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0" lvl="1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0" lvl="2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0" lvl="3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0" lvl="4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286000" lvl="5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743200" lvl="6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200400" lvl="7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657600" lvl="8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456300" y="456300"/>
            <a:ext cx="8226900" cy="5292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456300" y="1117800"/>
            <a:ext cx="8226900" cy="35694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4590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3087000" y="4735800"/>
            <a:ext cx="2970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66582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7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3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207135" algn="l"/>
          <a:tab pos="1207135" algn="l"/>
          <a:tab pos="1207135" algn="l"/>
          <a:tab pos="1207135" algn="l"/>
        </a:tabLst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6" name="标题 15"/>
          <p:cNvSpPr>
            <a:spLocks noGrp="1"/>
          </p:cNvSpPr>
          <p:nvPr>
            <p:ph type="ctrTitle"/>
          </p:nvPr>
        </p:nvSpPr>
        <p:spPr>
          <a:xfrm>
            <a:off x="187643" y="72390"/>
            <a:ext cx="7141369" cy="393859"/>
          </a:xfrm>
        </p:spPr>
        <p:txBody>
          <a:bodyPr anchor="b"/>
          <a:lstStyle>
            <a:lvl1pPr algn="l">
              <a:defRPr sz="1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7" name="Shape 22"/>
          <p:cNvSpPr>
            <a:spLocks noChangeArrowheads="1"/>
          </p:cNvSpPr>
          <p:nvPr userDrawn="1"/>
        </p:nvSpPr>
        <p:spPr bwMode="auto">
          <a:xfrm>
            <a:off x="-952" y="134303"/>
            <a:ext cx="189000" cy="270000"/>
          </a:xfrm>
          <a:prstGeom prst="rect">
            <a:avLst/>
          </a:prstGeom>
          <a:solidFill>
            <a:srgbClr val="C51A24"/>
          </a:solidFill>
          <a:ln w="12700">
            <a:noFill/>
            <a:miter lim="400000"/>
          </a:ln>
        </p:spPr>
        <p:txBody>
          <a:bodyPr lIns="45718" rIns="45718" anchor="ctr"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>
            <a:off x="8131969" y="131921"/>
            <a:ext cx="782479" cy="275273"/>
            <a:chOff x="17075" y="277"/>
            <a:chExt cx="1643" cy="578"/>
          </a:xfrm>
        </p:grpSpPr>
        <p:grpSp>
          <p:nvGrpSpPr>
            <p:cNvPr id="11" name="组合 10"/>
            <p:cNvGrpSpPr/>
            <p:nvPr/>
          </p:nvGrpSpPr>
          <p:grpSpPr>
            <a:xfrm>
              <a:off x="17075" y="491"/>
              <a:ext cx="1643" cy="364"/>
              <a:chOff x="17075" y="619"/>
              <a:chExt cx="1643" cy="364"/>
            </a:xfrm>
          </p:grpSpPr>
          <p:sp>
            <p:nvSpPr>
              <p:cNvPr id="12" name="Shape 22"/>
              <p:cNvSpPr>
                <a:spLocks noChangeArrowheads="1"/>
              </p:cNvSpPr>
              <p:nvPr/>
            </p:nvSpPr>
            <p:spPr bwMode="auto">
              <a:xfrm>
                <a:off x="17075" y="619"/>
                <a:ext cx="1643" cy="29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  <a:miter lim="400000"/>
              </a:ln>
            </p:spPr>
            <p:txBody>
              <a:bodyPr lIns="45718" rIns="45718" anchor="ctr"/>
              <a:p>
                <a:pPr hangingPunct="0"/>
                <a:endParaRPr lang="en-US" altLang="zh-CN" sz="1800" b="0" baseline="0">
                  <a:solidFill>
                    <a:srgbClr val="DF2024"/>
                  </a:solidFill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13" name="Shape 26"/>
              <p:cNvSpPr/>
              <p:nvPr/>
            </p:nvSpPr>
            <p:spPr>
              <a:xfrm>
                <a:off x="17272" y="646"/>
                <a:ext cx="1250" cy="337"/>
              </a:xfrm>
              <a:prstGeom prst="rect">
                <a:avLst/>
              </a:prstGeom>
              <a:ln w="12700">
                <a:miter lim="400000"/>
              </a:ln>
              <a:effectLst/>
            </p:spPr>
            <p:txBody>
              <a:bodyPr wrap="square" lIns="45718" rIns="45718">
                <a:spAutoFit/>
              </a:bodyPr>
              <a:p>
                <a:pPr algn="ctr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 sz="4200" b="0" baseline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defRPr>
                </a:pPr>
                <a:r>
                  <a:rPr lang="en-US" altLang="zh-CN" sz="450" kern="0" baseline="0" dirty="0">
                    <a:solidFill>
                      <a:srgbClr val="D62F2F"/>
                    </a:solidFill>
                    <a:effectLst/>
                    <a:sym typeface="微软雅黑" panose="020B0503020204020204" pitchFamily="34" charset="-122"/>
                  </a:rPr>
                  <a:t>www.xybsyw.com</a:t>
                </a:r>
                <a:endParaRPr lang="en-US" altLang="zh-CN" sz="450" kern="0" baseline="0" dirty="0">
                  <a:solidFill>
                    <a:srgbClr val="D62F2F"/>
                  </a:solidFill>
                  <a:effectLst/>
                  <a:sym typeface="微软雅黑" panose="020B0503020204020204" pitchFamily="34" charset="-122"/>
                </a:endParaRPr>
              </a:p>
            </p:txBody>
          </p:sp>
        </p:grpSp>
        <p:pic>
          <p:nvPicPr>
            <p:cNvPr id="14" name="图片 13" descr="红色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7432" y="277"/>
              <a:ext cx="929" cy="299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</p:sldLayoutIdLst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500" b="1" kern="1200">
          <a:solidFill>
            <a:schemeClr val="tx1"/>
          </a:solidFill>
          <a:latin typeface="Microsoft YaHei Bold" panose="020B0502040204020203" charset="-122"/>
          <a:ea typeface="Microsoft YaHei Bold" panose="020B0502040204020203" charset="-122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Microsoft YaHei Regular" panose="020B0502040204020203" charset="-122"/>
          <a:ea typeface="Microsoft YaHei Regular" panose="020B0502040204020203" charset="-122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icrosoft YaHei Regular" panose="020B0502040204020203" charset="-122"/>
          <a:ea typeface="Microsoft YaHei Regular" panose="020B0502040204020203" charset="-122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Microsoft YaHei Regular" panose="020B0502040204020203" charset="-122"/>
          <a:ea typeface="Microsoft YaHei Regular" panose="020B0502040204020203" charset="-122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Microsoft YaHei Regular" panose="020B0502040204020203" charset="-122"/>
          <a:ea typeface="Microsoft YaHei Regular" panose="020B0502040204020203" charset="-122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Microsoft YaHei Regular" panose="020B0502040204020203" charset="-122"/>
          <a:ea typeface="Microsoft YaHei Regular" panose="020B0502040204020203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456300" y="456300"/>
            <a:ext cx="8226900" cy="5292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456300" y="1117800"/>
            <a:ext cx="8226900" cy="35694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4590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3087000" y="4735800"/>
            <a:ext cx="2970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66582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7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3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207135" algn="l"/>
          <a:tab pos="1207135" algn="l"/>
          <a:tab pos="1207135" algn="l"/>
          <a:tab pos="1207135" algn="l"/>
        </a:tabLst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占位符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099" name="文本占位符 2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z="1200" smtClean="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 smtClean="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4.xml"/><Relationship Id="rId4" Type="http://schemas.openxmlformats.org/officeDocument/2006/relationships/image" Target="../media/image7.png"/><Relationship Id="rId3" Type="http://schemas.openxmlformats.org/officeDocument/2006/relationships/tags" Target="../tags/tag127.xml"/><Relationship Id="rId2" Type="http://schemas.openxmlformats.org/officeDocument/2006/relationships/image" Target="../media/image6.png"/><Relationship Id="rId1" Type="http://schemas.openxmlformats.org/officeDocument/2006/relationships/tags" Target="../tags/tag1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4.xml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tags" Target="../tags/tag129.xml"/><Relationship Id="rId2" Type="http://schemas.openxmlformats.org/officeDocument/2006/relationships/image" Target="../media/image12.png"/><Relationship Id="rId1" Type="http://schemas.openxmlformats.org/officeDocument/2006/relationships/tags" Target="../tags/tag128.xml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4.xml"/><Relationship Id="rId6" Type="http://schemas.openxmlformats.org/officeDocument/2006/relationships/image" Target="../media/image13.png"/><Relationship Id="rId5" Type="http://schemas.openxmlformats.org/officeDocument/2006/relationships/tags" Target="../tags/tag130.xml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4.xml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4.xml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4.xml"/><Relationship Id="rId4" Type="http://schemas.openxmlformats.org/officeDocument/2006/relationships/image" Target="../media/image29.png"/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4.xml"/><Relationship Id="rId4" Type="http://schemas.openxmlformats.org/officeDocument/2006/relationships/image" Target="../media/image33.png"/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4.xml"/><Relationship Id="rId4" Type="http://schemas.openxmlformats.org/officeDocument/2006/relationships/image" Target="../media/image36.png"/><Relationship Id="rId3" Type="http://schemas.openxmlformats.org/officeDocument/2006/relationships/tags" Target="../tags/tag131.xml"/><Relationship Id="rId2" Type="http://schemas.openxmlformats.org/officeDocument/2006/relationships/image" Target="../media/image35.jpeg"/><Relationship Id="rId1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4.xml"/><Relationship Id="rId4" Type="http://schemas.openxmlformats.org/officeDocument/2006/relationships/image" Target="../media/image36.png"/><Relationship Id="rId3" Type="http://schemas.openxmlformats.org/officeDocument/2006/relationships/tags" Target="../tags/tag132.xml"/><Relationship Id="rId2" Type="http://schemas.openxmlformats.org/officeDocument/2006/relationships/image" Target="../media/image35.jpeg"/><Relationship Id="rId1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4.xml"/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4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image" Target="../media/image45.png"/><Relationship Id="rId1" Type="http://schemas.openxmlformats.org/officeDocument/2006/relationships/image" Target="../media/image4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image" Target="../media/image48.png"/><Relationship Id="rId1" Type="http://schemas.openxmlformats.org/officeDocument/2006/relationships/image" Target="../media/image4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image" Target="../media/image50.png"/><Relationship Id="rId1" Type="http://schemas.openxmlformats.org/officeDocument/2006/relationships/image" Target="../media/image49.png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29.xml"/><Relationship Id="rId2" Type="http://schemas.openxmlformats.org/officeDocument/2006/relationships/image" Target="../media/image1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4.xml"/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tags" Target="../tags/tag1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22"/>
          <p:cNvSpPr>
            <a:spLocks noChangeArrowheads="1"/>
          </p:cNvSpPr>
          <p:nvPr/>
        </p:nvSpPr>
        <p:spPr bwMode="auto">
          <a:xfrm>
            <a:off x="0" y="988695"/>
            <a:ext cx="9144000" cy="2946083"/>
          </a:xfrm>
          <a:prstGeom prst="rect">
            <a:avLst/>
          </a:prstGeom>
          <a:solidFill>
            <a:schemeClr val="bg2"/>
          </a:solidFill>
          <a:ln w="12700">
            <a:noFill/>
            <a:miter lim="400000"/>
          </a:ln>
        </p:spPr>
        <p:txBody>
          <a:bodyPr lIns="45718" rIns="45718" anchor="ctr"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148" name="Shape 22"/>
          <p:cNvSpPr>
            <a:spLocks noChangeArrowheads="1"/>
          </p:cNvSpPr>
          <p:nvPr/>
        </p:nvSpPr>
        <p:spPr bwMode="auto">
          <a:xfrm>
            <a:off x="733901" y="801529"/>
            <a:ext cx="7676674" cy="3319939"/>
          </a:xfrm>
          <a:prstGeom prst="rect">
            <a:avLst/>
          </a:prstGeom>
          <a:solidFill>
            <a:srgbClr val="C51A24"/>
          </a:solidFill>
          <a:ln w="12700">
            <a:noFill/>
            <a:miter lim="400000"/>
          </a:ln>
          <a:effectLst/>
        </p:spPr>
        <p:txBody>
          <a:bodyPr lIns="45718" rIns="45718" anchor="ctr"/>
          <a:lstStyle/>
          <a:p>
            <a:pPr algn="ctr"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6151" name="未标题-2-01.png" descr="未标题-2-01.png"/>
          <p:cNvPicPr>
            <a:picLocks noChangeAspect="1"/>
          </p:cNvPicPr>
          <p:nvPr/>
        </p:nvPicPr>
        <p:blipFill>
          <a:blip r:embed="rId1"/>
          <a:srcRect l="11929" t="5841" r="17577" b="54250"/>
          <a:stretch>
            <a:fillRect/>
          </a:stretch>
        </p:blipFill>
        <p:spPr bwMode="auto">
          <a:xfrm>
            <a:off x="-54292" y="22860"/>
            <a:ext cx="9198293" cy="5174456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24" name="Shape 26"/>
          <p:cNvSpPr/>
          <p:nvPr/>
        </p:nvSpPr>
        <p:spPr>
          <a:xfrm>
            <a:off x="3021330" y="3127375"/>
            <a:ext cx="3148965" cy="299085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rIns="45718">
            <a:spAutoFit/>
          </a:bodyPr>
          <a:p>
            <a:pPr lvl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350" kern="0" dirty="0">
                <a:sym typeface="微软雅黑" panose="020B0503020204020204" pitchFamily="34" charset="-122"/>
              </a:rPr>
              <a:t>学生</a:t>
            </a:r>
            <a:endParaRPr lang="zh-CN" sz="1350" kern="0" dirty="0">
              <a:sym typeface="微软雅黑" panose="020B0503020204020204" pitchFamily="34" charset="-122"/>
            </a:endParaRPr>
          </a:p>
        </p:txBody>
      </p:sp>
      <p:sp>
        <p:nvSpPr>
          <p:cNvPr id="16" name="Shape 26"/>
          <p:cNvSpPr/>
          <p:nvPr/>
        </p:nvSpPr>
        <p:spPr>
          <a:xfrm>
            <a:off x="1127760" y="1405414"/>
            <a:ext cx="6888956" cy="1337945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rIns="45718">
            <a:spAutoFit/>
          </a:bodyPr>
          <a:lstStyle/>
          <a:p>
            <a:pPr lvl="0" algn="ctr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3300" b="1" kern="0" dirty="0">
                <a:sym typeface="微软雅黑" panose="020B0503020204020204" pitchFamily="34" charset="-122"/>
              </a:rPr>
              <a:t>校友邦实习实训平台</a:t>
            </a:r>
            <a:endParaRPr lang="zh-CN" sz="3600" b="1" kern="0" dirty="0">
              <a:sym typeface="微软雅黑" panose="020B0503020204020204" pitchFamily="34" charset="-122"/>
            </a:endParaRPr>
          </a:p>
          <a:p>
            <a:pPr lvl="0" algn="ctr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2100" kern="0" dirty="0">
                <a:sym typeface="微软雅黑" panose="020B0503020204020204" pitchFamily="34" charset="-122"/>
              </a:rPr>
              <a:t>操作指南</a:t>
            </a:r>
            <a:endParaRPr lang="zh-CN" sz="2100" kern="0" dirty="0">
              <a:sym typeface="微软雅黑" panose="020B0503020204020204" pitchFamily="34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3781901" y="2923699"/>
            <a:ext cx="158019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4010978" y="4356735"/>
            <a:ext cx="1122521" cy="359569"/>
            <a:chOff x="8365" y="9148"/>
            <a:chExt cx="2357" cy="755"/>
          </a:xfrm>
        </p:grpSpPr>
        <p:sp>
          <p:nvSpPr>
            <p:cNvPr id="29" name="Shape 22"/>
            <p:cNvSpPr>
              <a:spLocks noChangeArrowheads="1"/>
            </p:cNvSpPr>
            <p:nvPr/>
          </p:nvSpPr>
          <p:spPr bwMode="auto">
            <a:xfrm>
              <a:off x="8365" y="9454"/>
              <a:ext cx="2357" cy="4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  <a:miter lim="400000"/>
            </a:ln>
          </p:spPr>
          <p:txBody>
            <a:bodyPr lIns="45718" rIns="45718" anchor="ctr"/>
            <a:p>
              <a:pPr hangingPunct="0"/>
              <a:endParaRPr lang="en-US" altLang="zh-CN" sz="1800" b="0" baseline="0">
                <a:solidFill>
                  <a:srgbClr val="DF2024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1" name="Shape 26"/>
            <p:cNvSpPr/>
            <p:nvPr/>
          </p:nvSpPr>
          <p:spPr>
            <a:xfrm>
              <a:off x="8647" y="9518"/>
              <a:ext cx="1793" cy="385"/>
            </a:xfrm>
            <a:prstGeom prst="rect">
              <a:avLst/>
            </a:prstGeom>
            <a:ln w="12700">
              <a:miter lim="400000"/>
            </a:ln>
            <a:effectLst/>
          </p:spPr>
          <p:txBody>
            <a:bodyPr wrap="square" lIns="45718" rIns="45718">
              <a:spAutoFit/>
            </a:bodyPr>
            <a:p>
              <a:pPr algn="ctr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 sz="4200" b="0" baseline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defRPr>
              </a:pPr>
              <a:r>
                <a:rPr lang="en-US" altLang="zh-CN" sz="600" kern="0" baseline="0" dirty="0">
                  <a:solidFill>
                    <a:srgbClr val="C00000"/>
                  </a:solidFill>
                  <a:effectLst/>
                  <a:sym typeface="微软雅黑" panose="020B0503020204020204" pitchFamily="34" charset="-122"/>
                </a:rPr>
                <a:t>www.xybsyw.com</a:t>
              </a:r>
              <a:endParaRPr lang="en-US" altLang="zh-CN" sz="600" kern="0" baseline="0" dirty="0">
                <a:solidFill>
                  <a:srgbClr val="C00000"/>
                </a:solidFill>
                <a:effectLst/>
                <a:sym typeface="微软雅黑" panose="020B0503020204020204" pitchFamily="34" charset="-122"/>
              </a:endParaRPr>
            </a:p>
          </p:txBody>
        </p:sp>
        <p:pic>
          <p:nvPicPr>
            <p:cNvPr id="32" name="图片 31" descr="红色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876" y="9148"/>
              <a:ext cx="1335" cy="430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383280" y="2143760"/>
            <a:ext cx="5511800" cy="292163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/>
              <a:t>登录指南</a:t>
            </a:r>
            <a:r>
              <a:rPr lang="en-US" altLang="zh-CN"/>
              <a:t>-</a:t>
            </a:r>
            <a:r>
              <a:rPr lang="zh-CN" altLang="en-US"/>
              <a:t>电脑网页端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457835" y="3391535"/>
            <a:ext cx="2746375" cy="1322070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2.</a:t>
            </a:r>
            <a:r>
              <a:rPr lang="zh-CN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输入账号（账号为手机号）、密码，点击学生登录</a:t>
            </a:r>
            <a:endParaRPr lang="zh-CN" noProof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r>
              <a:rPr lang="zh-CN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如用小程序快捷登录的，没有设置密码，可以点忘记密码，设置一个密码</a:t>
            </a:r>
            <a:endParaRPr lang="zh-CN" noProof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13" name="直接箭头连接符 12"/>
          <p:cNvCxnSpPr/>
          <p:nvPr/>
        </p:nvCxnSpPr>
        <p:spPr>
          <a:xfrm flipV="1">
            <a:off x="3204210" y="3872230"/>
            <a:ext cx="1800225" cy="36004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7020560" y="699770"/>
            <a:ext cx="172783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1.点击“学生登录  ”，如还未注册账号，需要点击学生注册，进行注册。</a:t>
            </a:r>
            <a:endParaRPr lang="zh-CN" altLang="en-US">
              <a:solidFill>
                <a:srgbClr val="FF000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466725"/>
            <a:ext cx="7009765" cy="1716405"/>
          </a:xfrm>
          <a:prstGeom prst="rect">
            <a:avLst/>
          </a:prstGeom>
        </p:spPr>
      </p:pic>
      <p:cxnSp>
        <p:nvCxnSpPr>
          <p:cNvPr id="8" name="直接箭头连接符 7"/>
          <p:cNvCxnSpPr/>
          <p:nvPr/>
        </p:nvCxnSpPr>
        <p:spPr>
          <a:xfrm flipH="1" flipV="1">
            <a:off x="5796280" y="772160"/>
            <a:ext cx="1205865" cy="713105"/>
          </a:xfrm>
          <a:prstGeom prst="straightConnector1">
            <a:avLst/>
          </a:prstGeom>
          <a:ln w="28575" cmpd="sng">
            <a:solidFill>
              <a:srgbClr val="FF0000"/>
            </a:solidFill>
            <a:prstDash val="soli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Shape 22"/>
          <p:cNvSpPr>
            <a:spLocks noChangeArrowheads="1"/>
          </p:cNvSpPr>
          <p:nvPr/>
        </p:nvSpPr>
        <p:spPr bwMode="auto">
          <a:xfrm>
            <a:off x="-952" y="1447324"/>
            <a:ext cx="9144953" cy="1966913"/>
          </a:xfrm>
          <a:prstGeom prst="rect">
            <a:avLst/>
          </a:prstGeom>
          <a:solidFill>
            <a:srgbClr val="C51A24"/>
          </a:solidFill>
          <a:ln w="12700">
            <a:noFill/>
            <a:miter lim="400000"/>
          </a:ln>
        </p:spPr>
        <p:txBody>
          <a:bodyPr lIns="45718" rIns="45718" anchor="ctr"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" name="Shape 22"/>
          <p:cNvSpPr>
            <a:spLocks noChangeArrowheads="1"/>
          </p:cNvSpPr>
          <p:nvPr/>
        </p:nvSpPr>
        <p:spPr bwMode="auto">
          <a:xfrm>
            <a:off x="897255" y="1504474"/>
            <a:ext cx="1534478" cy="2319338"/>
          </a:xfrm>
          <a:prstGeom prst="rect">
            <a:avLst/>
          </a:prstGeom>
          <a:solidFill>
            <a:schemeClr val="bg1"/>
          </a:solidFill>
          <a:ln w="12700">
            <a:noFill/>
            <a:miter lim="400000"/>
          </a:ln>
          <a:effectLst>
            <a:outerShdw blurRad="76200" dir="13500000" sy="23000" kx="1200000" algn="br" rotWithShape="0">
              <a:srgbClr val="B90003">
                <a:alpha val="20000"/>
              </a:srgbClr>
            </a:outerShdw>
          </a:effectLst>
        </p:spPr>
        <p:txBody>
          <a:bodyPr lIns="45718" rIns="45718" anchor="ctr"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11555" y="1814195"/>
            <a:ext cx="1351915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7200" dirty="0" smtClean="0">
                <a:solidFill>
                  <a:srgbClr val="C00000"/>
                </a:solidFill>
                <a:effectLst/>
                <a:latin typeface="DIN Alternate" panose="020B0500000000000000" charset="0"/>
                <a:ea typeface="微软雅黑" panose="020B0503020204020204" pitchFamily="34" charset="-122"/>
                <a:cs typeface="DIN Alternate" panose="020B0500000000000000" charset="0"/>
                <a:sym typeface="+mn-ea"/>
              </a:rPr>
              <a:t> </a:t>
            </a:r>
            <a:r>
              <a:rPr lang="en-US" altLang="zh-CN" sz="7200" b="1" dirty="0" smtClean="0">
                <a:solidFill>
                  <a:srgbClr val="C00000"/>
                </a:solidFill>
                <a:effectLst/>
                <a:latin typeface="DIN Alternate" panose="020B0500000000000000" charset="0"/>
                <a:ea typeface="Microsoft YaHei Bold" panose="020B0502040204020203" charset="-122"/>
                <a:cs typeface="DIN Alternate" panose="020B0500000000000000" charset="0"/>
                <a:sym typeface="+mn-ea"/>
              </a:rPr>
              <a:t>03</a:t>
            </a:r>
            <a:endParaRPr lang="en-US" altLang="zh-CN" sz="7200" b="1" dirty="0" smtClean="0">
              <a:solidFill>
                <a:srgbClr val="C00000"/>
              </a:solidFill>
              <a:effectLst/>
              <a:latin typeface="DIN Alternate" panose="020B0500000000000000" charset="0"/>
              <a:ea typeface="Microsoft YaHei Bold" panose="020B0502040204020203" charset="-122"/>
              <a:cs typeface="DIN Alternate" panose="020B0500000000000000" charset="0"/>
              <a:sym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781776" y="2007394"/>
            <a:ext cx="4361498" cy="553085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rIns="45718" rtlCol="0">
            <a:spAutoFit/>
          </a:bodyPr>
          <a:p>
            <a:pPr lvl="0" algn="l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3000">
                <a:sym typeface="+mn-ea"/>
              </a:rPr>
              <a:t>学生移动端操作</a:t>
            </a:r>
            <a:endParaRPr lang="zh-CN" sz="3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781776" y="2596039"/>
            <a:ext cx="4486751" cy="229870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tIns="34290" rIns="45718" bIns="34290" anchor="t">
            <a:spAutoFit/>
          </a:bodyPr>
          <a:p>
            <a:pPr lvl="0" algn="l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050" kern="0" dirty="0">
                <a:sym typeface="+mn-ea"/>
              </a:rPr>
              <a:t>学生校友邦微信小程序的操作说明</a:t>
            </a:r>
            <a:endParaRPr lang="zh-CN" sz="1050" kern="0" dirty="0"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10920" y="2826385"/>
            <a:ext cx="1122045" cy="4603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r"/>
            <a:r>
              <a:rPr lang="en-US" altLang="zh-CN" sz="2400" dirty="0">
                <a:solidFill>
                  <a:srgbClr val="C00000"/>
                </a:solidFill>
                <a:latin typeface="DIN Alternate" panose="020B0500000000000000" charset="0"/>
                <a:ea typeface="方正黑体简体" panose="02010601030101010101" pitchFamily="2" charset="-122"/>
                <a:cs typeface="DIN Alternate" panose="020B0500000000000000" charset="0"/>
                <a:sym typeface="Noto Serif CJK SC" panose="02020400000000000000" pitchFamily="18" charset="-122"/>
              </a:rPr>
              <a:t>PART</a:t>
            </a:r>
            <a:endParaRPr lang="en-US" altLang="zh-CN" sz="2400" dirty="0">
              <a:solidFill>
                <a:srgbClr val="C00000"/>
              </a:solidFill>
              <a:latin typeface="DIN Alternate" panose="020B0500000000000000" charset="0"/>
              <a:ea typeface="方正黑体简体" panose="02010601030101010101" pitchFamily="2" charset="-122"/>
              <a:cs typeface="DIN Alternate" panose="020B0500000000000000" charset="0"/>
              <a:sym typeface="Noto Serif CJK SC" panose="02020400000000000000" pitchFamily="18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8131969" y="131921"/>
            <a:ext cx="782479" cy="275273"/>
            <a:chOff x="17075" y="277"/>
            <a:chExt cx="1643" cy="578"/>
          </a:xfrm>
        </p:grpSpPr>
        <p:grpSp>
          <p:nvGrpSpPr>
            <p:cNvPr id="12" name="组合 11"/>
            <p:cNvGrpSpPr/>
            <p:nvPr/>
          </p:nvGrpSpPr>
          <p:grpSpPr>
            <a:xfrm>
              <a:off x="17075" y="491"/>
              <a:ext cx="1643" cy="364"/>
              <a:chOff x="17075" y="619"/>
              <a:chExt cx="1643" cy="364"/>
            </a:xfrm>
          </p:grpSpPr>
          <p:sp>
            <p:nvSpPr>
              <p:cNvPr id="13" name="Shape 22"/>
              <p:cNvSpPr>
                <a:spLocks noChangeArrowheads="1"/>
              </p:cNvSpPr>
              <p:nvPr/>
            </p:nvSpPr>
            <p:spPr bwMode="auto">
              <a:xfrm>
                <a:off x="17075" y="619"/>
                <a:ext cx="1643" cy="29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  <a:miter lim="400000"/>
              </a:ln>
            </p:spPr>
            <p:txBody>
              <a:bodyPr lIns="45718" rIns="45718" anchor="ctr"/>
              <a:p>
                <a:pPr hangingPunct="0"/>
                <a:endParaRPr lang="en-US" altLang="zh-CN" sz="1800" b="0" baseline="0">
                  <a:solidFill>
                    <a:srgbClr val="DF2024"/>
                  </a:solidFill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16" name="Shape 26"/>
              <p:cNvSpPr/>
              <p:nvPr/>
            </p:nvSpPr>
            <p:spPr>
              <a:xfrm>
                <a:off x="17272" y="646"/>
                <a:ext cx="1250" cy="337"/>
              </a:xfrm>
              <a:prstGeom prst="rect">
                <a:avLst/>
              </a:prstGeom>
              <a:ln w="12700">
                <a:miter lim="400000"/>
              </a:ln>
              <a:effectLst/>
            </p:spPr>
            <p:txBody>
              <a:bodyPr wrap="square" lIns="45718" rIns="45718">
                <a:spAutoFit/>
              </a:bodyPr>
              <a:p>
                <a:pPr algn="ctr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 sz="4200" b="0" baseline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defRPr>
                </a:pPr>
                <a:r>
                  <a:rPr lang="en-US" altLang="zh-CN" sz="450" kern="0" baseline="0" dirty="0">
                    <a:solidFill>
                      <a:srgbClr val="D62F2F"/>
                    </a:solidFill>
                    <a:effectLst/>
                    <a:sym typeface="微软雅黑" panose="020B0503020204020204" pitchFamily="34" charset="-122"/>
                  </a:rPr>
                  <a:t>www.xybsyw.com</a:t>
                </a:r>
                <a:endParaRPr lang="en-US" altLang="zh-CN" sz="450" kern="0" baseline="0" dirty="0">
                  <a:solidFill>
                    <a:srgbClr val="D62F2F"/>
                  </a:solidFill>
                  <a:effectLst/>
                  <a:sym typeface="微软雅黑" panose="020B0503020204020204" pitchFamily="34" charset="-122"/>
                </a:endParaRPr>
              </a:p>
            </p:txBody>
          </p:sp>
        </p:grpSp>
        <p:pic>
          <p:nvPicPr>
            <p:cNvPr id="14" name="图片 13" descr="红色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7432" y="277"/>
              <a:ext cx="929" cy="299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/>
              <a:t>学生移动端操作</a:t>
            </a:r>
            <a:r>
              <a:rPr lang="en-US" altLang="zh-CN"/>
              <a:t>-</a:t>
            </a:r>
            <a:r>
              <a:rPr lang="zh-CN" altLang="en-US"/>
              <a:t>主要功能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2512060" y="607060"/>
            <a:ext cx="4120515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algn="l" fontAlgn="base">
              <a:lnSpc>
                <a:spcPct val="150000"/>
              </a:lnSpc>
              <a:buClrTx/>
              <a:buSzTx/>
              <a:defRPr/>
            </a:pPr>
            <a:r>
              <a:rPr lang="en-US" altLang="zh-CN" sz="18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1. </a:t>
            </a:r>
            <a:r>
              <a:rPr lang="zh-CN" altLang="en-US" sz="18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注册认证</a:t>
            </a:r>
            <a:endParaRPr lang="zh-CN" altLang="en-US" sz="1800" b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lvl="0" algn="l" fontAlgn="base">
              <a:lnSpc>
                <a:spcPct val="150000"/>
              </a:lnSpc>
              <a:buClrTx/>
              <a:buSzTx/>
              <a:defRPr/>
            </a:pPr>
            <a:r>
              <a:rPr lang="en-US" altLang="zh-CN" sz="18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2. </a:t>
            </a:r>
            <a:r>
              <a:rPr lang="zh-CN" altLang="en-US" sz="18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实习报名</a:t>
            </a:r>
            <a:endParaRPr lang="en-US" altLang="zh-CN" sz="1800" b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lvl="0" algn="l" fontAlgn="base">
              <a:lnSpc>
                <a:spcPct val="150000"/>
              </a:lnSpc>
              <a:buClrTx/>
              <a:buSzTx/>
              <a:defRPr/>
            </a:pPr>
            <a:r>
              <a:rPr lang="en-US" altLang="zh-CN" sz="18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3. </a:t>
            </a:r>
            <a:r>
              <a:rPr lang="zh-CN" altLang="en-US" sz="18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查看实习任务</a:t>
            </a:r>
            <a:endParaRPr lang="zh-CN" altLang="en-US" sz="1800" b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lvl="0" algn="l" fontAlgn="base">
              <a:lnSpc>
                <a:spcPct val="150000"/>
              </a:lnSpc>
              <a:buClrTx/>
              <a:buSzTx/>
              <a:defRPr/>
            </a:pPr>
            <a:r>
              <a:rPr lang="en-US" altLang="zh-CN" sz="18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4. 签到</a:t>
            </a:r>
            <a:endParaRPr lang="zh-CN" altLang="en-US" sz="1800" b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lvl="0" algn="l" fontAlgn="base">
              <a:lnSpc>
                <a:spcPct val="150000"/>
              </a:lnSpc>
              <a:buClrTx/>
              <a:buSzTx/>
              <a:defRPr/>
            </a:pPr>
            <a:r>
              <a:rPr lang="en-US" altLang="zh-CN" sz="18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5. 提交周日志</a:t>
            </a:r>
            <a:endParaRPr lang="en-US" altLang="zh-CN" sz="1800" b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lvl="0" algn="l" fontAlgn="base">
              <a:lnSpc>
                <a:spcPct val="150000"/>
              </a:lnSpc>
              <a:buClrTx/>
              <a:buSzTx/>
              <a:defRPr/>
            </a:pPr>
            <a:r>
              <a:rPr lang="en-US" altLang="zh-CN" sz="18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6. </a:t>
            </a:r>
            <a:r>
              <a:rPr lang="zh-CN" altLang="en-US" sz="18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提交三方协议</a:t>
            </a:r>
            <a:endParaRPr lang="en-US" altLang="zh-CN" sz="1800" b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lvl="0" algn="l" fontAlgn="base">
              <a:lnSpc>
                <a:spcPct val="150000"/>
              </a:lnSpc>
              <a:buClrTx/>
              <a:buSzTx/>
              <a:defRPr/>
            </a:pPr>
            <a:r>
              <a:rPr lang="en-US" altLang="zh-CN" sz="18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7. </a:t>
            </a:r>
            <a:r>
              <a:rPr lang="zh-CN" altLang="en-US" sz="18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实习评价</a:t>
            </a:r>
            <a:endParaRPr lang="zh-CN" altLang="en-US" sz="1800" b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lvl="0" algn="l" fontAlgn="base">
              <a:lnSpc>
                <a:spcPct val="150000"/>
              </a:lnSpc>
              <a:buClrTx/>
              <a:buSzTx/>
              <a:defRPr/>
            </a:pPr>
            <a:r>
              <a:rPr lang="en-US" altLang="zh-CN" sz="18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8. </a:t>
            </a:r>
            <a:r>
              <a:rPr lang="zh-CN" altLang="en-US" sz="18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客服与反馈</a:t>
            </a:r>
            <a:endParaRPr lang="zh-CN" altLang="en-US" sz="18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 altLang="zh-CN"/>
              <a:t>3.1 </a:t>
            </a:r>
            <a:r>
              <a:rPr lang="zh-CN" altLang="en-US"/>
              <a:t>学生移动端操作</a:t>
            </a:r>
            <a:r>
              <a:rPr lang="en-US" altLang="zh-CN"/>
              <a:t>-</a:t>
            </a:r>
            <a:r>
              <a:rPr lang="zh-CN" altLang="en-US"/>
              <a:t>注册</a:t>
            </a:r>
            <a:r>
              <a:rPr lang="zh-CN" altLang="en-US"/>
              <a:t>认证</a:t>
            </a:r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60515" y="1503680"/>
            <a:ext cx="1545590" cy="341820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51130" y="466090"/>
            <a:ext cx="7377430" cy="82994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R="0" algn="l" defTabSz="914400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0" kern="1200" cap="none" spc="0" normalizeH="0" baseline="0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账号注册，</a:t>
            </a:r>
            <a:r>
              <a:rPr lang="zh-CN" altLang="en-US" b="0" noProof="1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我的</a:t>
            </a:r>
            <a:r>
              <a:rPr lang="en-US" altLang="zh-CN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altLang="en-US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立即登录</a:t>
            </a:r>
            <a:r>
              <a:rPr lang="en-US" altLang="zh-CN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altLang="en-US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微信快速登录</a:t>
            </a:r>
            <a:endParaRPr kumimoji="0" lang="zh-CN" altLang="en-US" b="0" kern="1200" cap="none" spc="0" normalizeH="0" baseline="0" noProof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marR="0" algn="l" defTabSz="914400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b="0" kern="1200" cap="none" spc="0" normalizeH="0" baseline="0" noProof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学籍认证，</a:t>
            </a:r>
            <a:r>
              <a:rPr lang="zh-CN" altLang="en-US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我的</a:t>
            </a:r>
            <a:r>
              <a:rPr lang="en-US" altLang="zh-CN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→</a:t>
            </a:r>
            <a:r>
              <a:rPr kumimoji="0" lang="zh-CN" altLang="en-US" b="0" kern="1200" cap="none" spc="0" normalizeH="0" baseline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学籍认证</a:t>
            </a:r>
            <a:r>
              <a:rPr lang="en-US" altLang="zh-CN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→</a:t>
            </a:r>
            <a:r>
              <a:rPr kumimoji="0" lang="zh-CN" altLang="en-US" b="0" kern="1200" cap="none" spc="0" normalizeH="0" baseline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录入学籍信息“立即认证”</a:t>
            </a:r>
            <a:endParaRPr kumimoji="0" lang="en-US" altLang="zh-CN" b="0" kern="1200" cap="none" spc="0" normalizeH="0" baseline="0" noProof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165" y="1494790"/>
            <a:ext cx="1499235" cy="343598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8275" y="1494790"/>
            <a:ext cx="1602105" cy="343598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4390" y="1494790"/>
            <a:ext cx="1557655" cy="32175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 altLang="zh-CN"/>
              <a:t>3.2 </a:t>
            </a:r>
            <a:r>
              <a:rPr lang="zh-CN" altLang="en-US"/>
              <a:t>学生移动端操作</a:t>
            </a:r>
            <a:r>
              <a:rPr lang="en-US" altLang="zh-CN"/>
              <a:t>-</a:t>
            </a:r>
            <a:r>
              <a:rPr lang="zh-CN" altLang="en-US"/>
              <a:t>实习报名</a:t>
            </a:r>
            <a:r>
              <a:rPr lang="en-US" altLang="zh-CN"/>
              <a:t>-</a:t>
            </a:r>
            <a:r>
              <a:rPr lang="zh-CN" altLang="en-US"/>
              <a:t>自主实习</a:t>
            </a:r>
            <a:endParaRPr lang="zh-CN" altLang="en-US"/>
          </a:p>
        </p:txBody>
      </p:sp>
      <p:cxnSp>
        <p:nvCxnSpPr>
          <p:cNvPr id="8" name="直接箭头连接符 7"/>
          <p:cNvCxnSpPr/>
          <p:nvPr/>
        </p:nvCxnSpPr>
        <p:spPr>
          <a:xfrm flipV="1">
            <a:off x="5579745" y="2248535"/>
            <a:ext cx="601345" cy="21526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5203825" y="1296035"/>
            <a:ext cx="519430" cy="279971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defTabSz="914400">
              <a:lnSpc>
                <a:spcPct val="100000"/>
              </a:lnSpc>
            </a:pPr>
            <a:r>
              <a:rPr lang="zh-CN" altLang="en-US" b="0" kern="0" dirty="0">
                <a:solidFill>
                  <a:srgbClr val="DF0024"/>
                </a:solidFill>
                <a:uFillTx/>
                <a:latin typeface="文鼎中楷体" charset="0"/>
                <a:ea typeface="文鼎中楷体" panose="03000600000000000000" charset="-122"/>
              </a:rPr>
              <a:t>点击去报名填写岗位详情</a:t>
            </a:r>
            <a:endParaRPr lang="zh-CN" altLang="en-US" b="0" kern="0" dirty="0">
              <a:solidFill>
                <a:srgbClr val="DF0024"/>
              </a:solidFill>
              <a:uFillTx/>
              <a:latin typeface="文鼎中楷体" charset="0"/>
              <a:ea typeface="文鼎中楷体" panose="030006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5560" y="1131570"/>
            <a:ext cx="519430" cy="3538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defTabSz="914400">
              <a:lnSpc>
                <a:spcPct val="100000"/>
              </a:lnSpc>
            </a:pPr>
            <a:r>
              <a:rPr lang="zh-CN" altLang="en-US" b="0" kern="0" dirty="0">
                <a:solidFill>
                  <a:srgbClr val="DF0024"/>
                </a:solidFill>
                <a:uFillTx/>
                <a:latin typeface="文鼎中楷体" charset="0"/>
                <a:ea typeface="文鼎中楷体" panose="03000600000000000000" charset="-122"/>
              </a:rPr>
              <a:t>自主实习学生点此提交岗位报名</a:t>
            </a:r>
            <a:endParaRPr lang="zh-CN" altLang="en-US" b="0" kern="0" dirty="0">
              <a:solidFill>
                <a:srgbClr val="DF0024"/>
              </a:solidFill>
              <a:uFillTx/>
              <a:latin typeface="文鼎中楷体" charset="0"/>
              <a:ea typeface="文鼎中楷体" panose="03000600000000000000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299835" y="461645"/>
            <a:ext cx="2043430" cy="422973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52780" y="1059815"/>
            <a:ext cx="1862455" cy="3632200"/>
          </a:xfrm>
          <a:prstGeom prst="rect">
            <a:avLst/>
          </a:prstGeom>
        </p:spPr>
      </p:pic>
      <p:cxnSp>
        <p:nvCxnSpPr>
          <p:cNvPr id="7" name="直接箭头连接符 6"/>
          <p:cNvCxnSpPr/>
          <p:nvPr/>
        </p:nvCxnSpPr>
        <p:spPr>
          <a:xfrm flipV="1">
            <a:off x="383540" y="1924050"/>
            <a:ext cx="299720" cy="154940"/>
          </a:xfrm>
          <a:prstGeom prst="straightConnector1">
            <a:avLst/>
          </a:prstGeom>
          <a:ln w="28575" cmpd="sng">
            <a:solidFill>
              <a:srgbClr val="FF0000"/>
            </a:solidFill>
            <a:prstDash val="solid"/>
            <a:tailEnd type="arrow"/>
          </a:ln>
          <a:effectLst>
            <a:glow rad="63500">
              <a:srgbClr val="7F7F7F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3575" y="843915"/>
            <a:ext cx="1850390" cy="3784600"/>
          </a:xfrm>
          <a:prstGeom prst="rect">
            <a:avLst/>
          </a:prstGeom>
        </p:spPr>
      </p:pic>
      <p:cxnSp>
        <p:nvCxnSpPr>
          <p:cNvPr id="13" name="直接箭头连接符 12"/>
          <p:cNvCxnSpPr/>
          <p:nvPr/>
        </p:nvCxnSpPr>
        <p:spPr>
          <a:xfrm flipH="1" flipV="1">
            <a:off x="4787900" y="2715895"/>
            <a:ext cx="342900" cy="46799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3851910" y="4156075"/>
            <a:ext cx="5222240" cy="7861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>
                <a:solidFill>
                  <a:srgbClr val="FF0000"/>
                </a:solidFill>
              </a:rPr>
              <a:t>注意事项：实习单位名称写全称，不要写简称，查不到统一信用代码可以去：可通过https://www.cods.org.cn/gscx/ 天眼查/爱企查-查询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 altLang="zh-CN">
                <a:sym typeface="+mn-ea"/>
              </a:rPr>
              <a:t>3.2 </a:t>
            </a:r>
            <a:r>
              <a:rPr lang="zh-CN" altLang="en-US">
                <a:sym typeface="+mn-ea"/>
              </a:rPr>
              <a:t>学生移动端操作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实习报名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集中实习</a:t>
            </a:r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76475" y="1279525"/>
            <a:ext cx="1645920" cy="360235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72720" y="404495"/>
            <a:ext cx="8388985" cy="87566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R="0" algn="l" defTabSz="914400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kern="1200" cap="none" spc="0" normalizeH="0" baseline="0" noProof="1" smtClean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路径：</a:t>
            </a:r>
            <a:r>
              <a:rPr kumimoji="0" lang="zh-CN" altLang="en-US" sz="1600" b="0" kern="1200" cap="none" spc="0" normalizeH="0" baseline="0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实习报名(集中实习)，</a:t>
            </a:r>
            <a:r>
              <a:rPr lang="zh-CN" altLang="en-US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实习</a:t>
            </a:r>
            <a:r>
              <a:rPr lang="zh-CN" altLang="en-US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成长</a:t>
            </a:r>
            <a:r>
              <a:rPr lang="en-US" altLang="zh-CN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en-US" altLang="zh-CN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实习报名</a:t>
            </a:r>
            <a:r>
              <a:rPr lang="en-US" altLang="zh-CN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altLang="en-US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去报名</a:t>
            </a:r>
            <a:r>
              <a:rPr lang="en-US" altLang="zh-CN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altLang="en-US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立即报名</a:t>
            </a:r>
            <a:r>
              <a:rPr lang="en-US" altLang="zh-CN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altLang="en-US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确认</a:t>
            </a:r>
            <a:r>
              <a:rPr lang="zh-CN" altLang="en-US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endParaRPr lang="zh-CN" altLang="en-US" b="0" noProof="1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R="0" algn="l" defTabSz="914400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  如果显示未邀请</a:t>
            </a:r>
            <a:r>
              <a:rPr lang="en-US" altLang="zh-CN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</a:t>
            </a:r>
            <a:r>
              <a:rPr lang="zh-CN" altLang="en-US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即您不在集中实习的学生范围内</a:t>
            </a:r>
            <a:r>
              <a:rPr lang="en-US" altLang="zh-CN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</a:t>
            </a:r>
            <a:r>
              <a:rPr lang="zh-CN" altLang="en-US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可联系学校相关管理员老师处理              </a:t>
            </a:r>
            <a:endParaRPr kumimoji="0" lang="zh-CN" altLang="en-US" b="0" kern="1200" cap="none" spc="0" normalizeH="0" baseline="0" noProof="1">
              <a:solidFill>
                <a:srgbClr val="DF002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16205" y="1419860"/>
            <a:ext cx="519430" cy="15684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defTabSz="914400">
              <a:lnSpc>
                <a:spcPct val="100000"/>
              </a:lnSpc>
            </a:pPr>
            <a:r>
              <a:rPr lang="zh-CN" altLang="en-US" b="0" kern="0" dirty="0">
                <a:solidFill>
                  <a:srgbClr val="DF0024"/>
                </a:solidFill>
                <a:uFillTx/>
                <a:latin typeface="文鼎中楷体" charset="0"/>
                <a:ea typeface="文鼎中楷体" panose="03000600000000000000" charset="-122"/>
              </a:rPr>
              <a:t>点击实习报名</a:t>
            </a:r>
            <a:endParaRPr lang="zh-CN" altLang="en-US" b="0" kern="0" dirty="0">
              <a:solidFill>
                <a:srgbClr val="DF0024"/>
              </a:solidFill>
              <a:uFillTx/>
              <a:latin typeface="文鼎中楷体" charset="0"/>
              <a:ea typeface="文鼎中楷体" panose="03000600000000000000" charset="-122"/>
            </a:endParaRPr>
          </a:p>
        </p:txBody>
      </p:sp>
      <p:cxnSp>
        <p:nvCxnSpPr>
          <p:cNvPr id="8" name="直接箭头连接符 7"/>
          <p:cNvCxnSpPr/>
          <p:nvPr/>
        </p:nvCxnSpPr>
        <p:spPr>
          <a:xfrm flipH="1" flipV="1">
            <a:off x="3041650" y="2424430"/>
            <a:ext cx="269875" cy="49466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3176905" y="2761615"/>
            <a:ext cx="519430" cy="13220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defTabSz="914400">
              <a:lnSpc>
                <a:spcPct val="100000"/>
              </a:lnSpc>
            </a:pPr>
            <a:r>
              <a:rPr lang="zh-CN" altLang="en-US" b="0" kern="0" dirty="0">
                <a:solidFill>
                  <a:srgbClr val="DF0024"/>
                </a:solidFill>
                <a:uFillTx/>
                <a:latin typeface="文鼎中楷体" charset="0"/>
                <a:ea typeface="文鼎中楷体" panose="03000600000000000000" charset="-122"/>
              </a:rPr>
              <a:t>点击去报名</a:t>
            </a:r>
            <a:endParaRPr lang="zh-CN" altLang="en-US" b="0" kern="0" dirty="0">
              <a:solidFill>
                <a:srgbClr val="DF0024"/>
              </a:solidFill>
              <a:uFillTx/>
              <a:latin typeface="文鼎中楷体" charset="0"/>
              <a:ea typeface="文鼎中楷体" panose="03000600000000000000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080" y="1279525"/>
            <a:ext cx="1668780" cy="360362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0860" y="1242060"/>
            <a:ext cx="1676400" cy="3573780"/>
          </a:xfrm>
          <a:prstGeom prst="rect">
            <a:avLst/>
          </a:prstGeom>
        </p:spPr>
      </p:pic>
      <p:cxnSp>
        <p:nvCxnSpPr>
          <p:cNvPr id="11" name="直接箭头连接符 10"/>
          <p:cNvCxnSpPr/>
          <p:nvPr/>
        </p:nvCxnSpPr>
        <p:spPr>
          <a:xfrm flipV="1">
            <a:off x="394970" y="2237105"/>
            <a:ext cx="330835" cy="24257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8845" y="1280160"/>
            <a:ext cx="1842770" cy="3674745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7884160" y="3291840"/>
            <a:ext cx="137731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如果开始就能在我的实习下看到对应实习计划，点实习任务是已参与状态，那么无需报名</a:t>
            </a:r>
            <a:endParaRPr lang="zh-CN" altLang="en-US" sz="120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zh-CN" altLang="en-US" sz="120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63575" y="1491615"/>
            <a:ext cx="1584960" cy="31711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 altLang="zh-CN"/>
              <a:t>3.3 </a:t>
            </a:r>
            <a:r>
              <a:rPr lang="zh-CN" altLang="en-US"/>
              <a:t>学生移动端操作</a:t>
            </a:r>
            <a:r>
              <a:rPr lang="en-US" altLang="zh-CN"/>
              <a:t>-</a:t>
            </a:r>
            <a:r>
              <a:rPr lang="zh-CN" altLang="en-US"/>
              <a:t>查看实习任务</a:t>
            </a:r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82410" y="1000125"/>
            <a:ext cx="2080895" cy="380238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865" y="1000125"/>
            <a:ext cx="2004060" cy="380238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63195" y="414655"/>
            <a:ext cx="8388985" cy="50673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R="0" algn="l" defTabSz="914400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kern="1200" cap="none" spc="0" normalizeH="0" baseline="0" noProof="1" smtClean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路径：</a:t>
            </a:r>
            <a:r>
              <a:rPr kumimoji="0" lang="zh-CN" altLang="en-US" sz="1600" b="0" kern="1200" cap="none" spc="0" normalizeH="0" baseline="0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查看实习任务，</a:t>
            </a:r>
            <a:r>
              <a:rPr kumimoji="0" lang="zh-CN" altLang="en-US" sz="1600" b="0" kern="1200" cap="none" spc="0" normalizeH="0" baseline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实习</a:t>
            </a:r>
            <a:r>
              <a:rPr lang="zh-CN" altLang="en-US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成长</a:t>
            </a:r>
            <a:r>
              <a:rPr lang="zh-CN" altLang="en-US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→我的</a:t>
            </a:r>
            <a:r>
              <a:rPr lang="zh-CN" altLang="en-US" b="0" noProof="1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实习</a:t>
            </a:r>
            <a:r>
              <a:rPr lang="en-US" altLang="zh-CN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 </a:t>
            </a:r>
            <a:r>
              <a:rPr lang="zh-CN" altLang="en-US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实习任务</a:t>
            </a:r>
            <a:r>
              <a:rPr lang="en-US" altLang="zh-CN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altLang="en-US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查看详情                               </a:t>
            </a:r>
            <a:endParaRPr kumimoji="0" lang="zh-CN" altLang="en-US" b="0" kern="1200" cap="none" spc="0" normalizeH="0" baseline="0" noProof="1">
              <a:solidFill>
                <a:srgbClr val="DF002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  <p:cxnSp>
        <p:nvCxnSpPr>
          <p:cNvPr id="17" name="直接箭头连接符 16"/>
          <p:cNvCxnSpPr/>
          <p:nvPr/>
        </p:nvCxnSpPr>
        <p:spPr>
          <a:xfrm flipV="1">
            <a:off x="6236970" y="2256790"/>
            <a:ext cx="449580" cy="13462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本框 5"/>
          <p:cNvSpPr txBox="1"/>
          <p:nvPr/>
        </p:nvSpPr>
        <p:spPr>
          <a:xfrm>
            <a:off x="278130" y="2542540"/>
            <a:ext cx="404495" cy="20612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defTabSz="914400">
              <a:lnSpc>
                <a:spcPct val="100000"/>
              </a:lnSpc>
            </a:pPr>
            <a:r>
              <a:rPr lang="zh-CN" altLang="en-US" b="0" kern="0" dirty="0">
                <a:solidFill>
                  <a:srgbClr val="DF0024"/>
                </a:solidFill>
                <a:uFillTx/>
                <a:latin typeface="文鼎中楷体" charset="0"/>
                <a:ea typeface="文鼎中楷体" panose="03000600000000000000" charset="-122"/>
              </a:rPr>
              <a:t>成长模块在底部哦</a:t>
            </a:r>
            <a:endParaRPr lang="zh-CN" altLang="en-US" b="0" kern="0" dirty="0">
              <a:solidFill>
                <a:srgbClr val="DF0024"/>
              </a:solidFill>
              <a:uFillTx/>
              <a:latin typeface="文鼎中楷体" charset="0"/>
              <a:ea typeface="文鼎中楷体" panose="03000600000000000000" charset="-122"/>
            </a:endParaRPr>
          </a:p>
        </p:txBody>
      </p:sp>
      <p:sp>
        <p:nvSpPr>
          <p:cNvPr id="11" name="文本框 5"/>
          <p:cNvSpPr txBox="1"/>
          <p:nvPr/>
        </p:nvSpPr>
        <p:spPr>
          <a:xfrm>
            <a:off x="2793365" y="1557655"/>
            <a:ext cx="591185" cy="20612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defTabSz="914400">
              <a:lnSpc>
                <a:spcPct val="100000"/>
              </a:lnSpc>
            </a:pPr>
            <a:r>
              <a:rPr lang="zh-CN" altLang="en-US" b="0" kern="0" dirty="0">
                <a:solidFill>
                  <a:srgbClr val="DF0024"/>
                </a:solidFill>
                <a:uFillTx/>
                <a:latin typeface="文鼎中楷体" charset="0"/>
                <a:ea typeface="文鼎中楷体" panose="03000600000000000000" charset="-122"/>
              </a:rPr>
              <a:t>点击实习任务，可查看计划具体要求</a:t>
            </a:r>
            <a:endParaRPr lang="en-US" altLang="zh-CN" b="0" kern="0" dirty="0">
              <a:solidFill>
                <a:srgbClr val="DF0024"/>
              </a:solidFill>
              <a:uFillTx/>
              <a:latin typeface="文鼎中楷体" charset="0"/>
              <a:ea typeface="文鼎中楷体" panose="030006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696585" y="1075690"/>
            <a:ext cx="666115" cy="304609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defTabSz="914400">
              <a:lnSpc>
                <a:spcPct val="100000"/>
              </a:lnSpc>
            </a:pPr>
            <a:r>
              <a:rPr lang="zh-CN" altLang="en-US" b="0" kern="0" dirty="0">
                <a:solidFill>
                  <a:srgbClr val="DF0024"/>
                </a:solidFill>
                <a:uFillTx/>
                <a:latin typeface="文鼎中楷体" charset="0"/>
                <a:ea typeface="文鼎中楷体" panose="03000600000000000000" charset="-122"/>
              </a:rPr>
              <a:t>查看详情，可查看实习要求和项目信息，包括指导老师信息</a:t>
            </a:r>
            <a:endParaRPr lang="zh-CN" altLang="en-US" b="0" kern="0" dirty="0">
              <a:solidFill>
                <a:srgbClr val="DF0024"/>
              </a:solidFill>
              <a:uFillTx/>
              <a:latin typeface="文鼎中楷体" charset="0"/>
              <a:ea typeface="文鼎中楷体" panose="03000600000000000000" charset="-122"/>
            </a:endParaRPr>
          </a:p>
        </p:txBody>
      </p:sp>
      <p:cxnSp>
        <p:nvCxnSpPr>
          <p:cNvPr id="8" name="直接箭头连接符 7"/>
          <p:cNvCxnSpPr/>
          <p:nvPr/>
        </p:nvCxnSpPr>
        <p:spPr>
          <a:xfrm flipV="1">
            <a:off x="3356610" y="2211705"/>
            <a:ext cx="405130" cy="9017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 flipH="1">
            <a:off x="4076700" y="1626870"/>
            <a:ext cx="1619885" cy="49466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405" y="1075690"/>
            <a:ext cx="1931670" cy="3902710"/>
          </a:xfrm>
          <a:prstGeom prst="rect">
            <a:avLst/>
          </a:prstGeom>
        </p:spPr>
      </p:pic>
      <p:cxnSp>
        <p:nvCxnSpPr>
          <p:cNvPr id="5" name="直接箭头连接符 4"/>
          <p:cNvCxnSpPr/>
          <p:nvPr/>
        </p:nvCxnSpPr>
        <p:spPr>
          <a:xfrm>
            <a:off x="683260" y="3940175"/>
            <a:ext cx="575945" cy="432435"/>
          </a:xfrm>
          <a:prstGeom prst="straightConnector1">
            <a:avLst/>
          </a:prstGeom>
          <a:ln w="38100" cmpd="sng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 flipH="1" flipV="1">
            <a:off x="2555240" y="3148330"/>
            <a:ext cx="360045" cy="360045"/>
          </a:xfrm>
          <a:prstGeom prst="straightConnector1">
            <a:avLst/>
          </a:prstGeom>
          <a:ln w="28575" cmpd="sng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 altLang="zh-CN"/>
              <a:t>3.4 </a:t>
            </a:r>
            <a:r>
              <a:rPr lang="zh-CN" altLang="en-US"/>
              <a:t>学生移动端操作</a:t>
            </a:r>
            <a:r>
              <a:rPr lang="en-US" altLang="zh-CN"/>
              <a:t>-</a:t>
            </a:r>
            <a:r>
              <a:rPr lang="zh-CN" altLang="en-US"/>
              <a:t>签到</a:t>
            </a:r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23440" y="915670"/>
            <a:ext cx="1677035" cy="367855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7827" y="930599"/>
            <a:ext cx="1684097" cy="3647318"/>
          </a:xfrm>
          <a:prstGeom prst="rect">
            <a:avLst/>
          </a:prstGeom>
        </p:spPr>
      </p:pic>
      <p:sp>
        <p:nvSpPr>
          <p:cNvPr id="28" name="文本框 17"/>
          <p:cNvSpPr txBox="1"/>
          <p:nvPr/>
        </p:nvSpPr>
        <p:spPr>
          <a:xfrm>
            <a:off x="3304106" y="3723813"/>
            <a:ext cx="1331836" cy="377989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30000"/>
              </a:lnSpc>
            </a:pPr>
            <a:r>
              <a:rPr lang="zh-CN" altLang="en-US" b="0" dirty="0" smtClean="0">
                <a:solidFill>
                  <a:srgbClr val="FF0000"/>
                </a:solidFill>
                <a:latin typeface="文鼎中楷体" panose="03000600000000000000" charset="-122"/>
                <a:ea typeface="文鼎中楷体" panose="03000600000000000000" charset="-122"/>
              </a:rPr>
              <a:t>点击签到</a:t>
            </a:r>
            <a:endParaRPr lang="zh-CN" altLang="en-US" b="0" dirty="0" smtClean="0">
              <a:solidFill>
                <a:srgbClr val="FF0000"/>
              </a:solidFill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cxnSp>
        <p:nvCxnSpPr>
          <p:cNvPr id="29" name="直接箭头连接符 4"/>
          <p:cNvCxnSpPr/>
          <p:nvPr/>
        </p:nvCxnSpPr>
        <p:spPr>
          <a:xfrm flipH="1" flipV="1">
            <a:off x="3206750" y="1491615"/>
            <a:ext cx="540385" cy="179705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框架 12"/>
          <p:cNvSpPr/>
          <p:nvPr/>
        </p:nvSpPr>
        <p:spPr>
          <a:xfrm>
            <a:off x="2128232" y="2969098"/>
            <a:ext cx="1722235" cy="495033"/>
          </a:xfrm>
          <a:prstGeom prst="frame">
            <a:avLst>
              <a:gd name="adj1" fmla="val 6616"/>
            </a:avLst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800627" y="1563489"/>
            <a:ext cx="1455075" cy="132207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b="0" dirty="0">
                <a:solidFill>
                  <a:srgbClr val="FF0000"/>
                </a:solidFill>
                <a:latin typeface="文鼎中楷体" panose="03000600000000000000" charset="-122"/>
                <a:ea typeface="文鼎中楷体" panose="03000600000000000000" charset="-122"/>
              </a:rPr>
              <a:t>如同时参与多个实习计划</a:t>
            </a:r>
            <a:r>
              <a:rPr lang="en-US" altLang="zh-CN" b="0" dirty="0">
                <a:solidFill>
                  <a:srgbClr val="FF0000"/>
                </a:solidFill>
                <a:latin typeface="文鼎中楷体" panose="03000600000000000000" charset="-122"/>
                <a:ea typeface="文鼎中楷体" panose="03000600000000000000" charset="-122"/>
              </a:rPr>
              <a:t>/</a:t>
            </a:r>
            <a:r>
              <a:rPr lang="zh-CN" altLang="en-US" b="0" dirty="0">
                <a:solidFill>
                  <a:srgbClr val="FF0000"/>
                </a:solidFill>
                <a:latin typeface="文鼎中楷体" panose="03000600000000000000" charset="-122"/>
                <a:ea typeface="文鼎中楷体" panose="03000600000000000000" charset="-122"/>
              </a:rPr>
              <a:t>项目需要签到，可以点此切换，如右图</a:t>
            </a:r>
            <a:endParaRPr lang="zh-CN" altLang="en-US" b="0" dirty="0" smtClean="0">
              <a:solidFill>
                <a:srgbClr val="FF0000"/>
              </a:solidFill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79705" y="339725"/>
            <a:ext cx="8388985" cy="50673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R="0" algn="l" defTabSz="914400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kern="1200" cap="none" spc="0" normalizeH="0" baseline="0" noProof="1" smtClean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路径：</a:t>
            </a:r>
            <a:r>
              <a:rPr kumimoji="0" lang="zh-CN" altLang="en-US" sz="1600" b="0" kern="1200" cap="none" spc="0" normalizeH="0" baseline="0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签到，</a:t>
            </a:r>
            <a:r>
              <a:rPr lang="zh-CN" altLang="en-US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实习</a:t>
            </a:r>
            <a:r>
              <a:rPr lang="zh-CN" altLang="en-US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成长</a:t>
            </a:r>
            <a:r>
              <a:rPr lang="en-US" altLang="zh-CN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 </a:t>
            </a:r>
            <a:r>
              <a:rPr lang="zh-CN" altLang="en-US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签到</a:t>
            </a:r>
            <a:r>
              <a:rPr lang="zh-CN" altLang="en-US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                  </a:t>
            </a:r>
            <a:endParaRPr kumimoji="0" lang="zh-CN" altLang="en-US" b="0" kern="1200" cap="none" spc="0" normalizeH="0" baseline="0" noProof="1">
              <a:solidFill>
                <a:srgbClr val="DF002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  <p:cxnSp>
        <p:nvCxnSpPr>
          <p:cNvPr id="17" name="直接箭头连接符 16"/>
          <p:cNvCxnSpPr/>
          <p:nvPr/>
        </p:nvCxnSpPr>
        <p:spPr>
          <a:xfrm flipH="1" flipV="1">
            <a:off x="3419475" y="3329305"/>
            <a:ext cx="269875" cy="36004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7744460" y="1203325"/>
            <a:ext cx="139954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>
                <a:solidFill>
                  <a:srgbClr val="FF0000"/>
                </a:solidFill>
                <a:ea typeface="宋体" panose="02010600030101010101" pitchFamily="2" charset="-122"/>
              </a:rPr>
              <a:t>1</a:t>
            </a:r>
            <a:r>
              <a:rPr lang="zh-CN" altLang="en-US" sz="1200">
                <a:solidFill>
                  <a:srgbClr val="FF0000"/>
                </a:solidFill>
                <a:ea typeface="宋体" panose="02010600030101010101" pitchFamily="2" charset="-122"/>
              </a:rPr>
              <a:t>、小程序如果学校设置上传健康信息，签到需要每日上传健康信息后才能签到</a:t>
            </a:r>
            <a:endParaRPr lang="zh-CN" altLang="en-US" sz="120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r>
              <a:rPr lang="en-US" altLang="zh-CN" sz="1200">
                <a:solidFill>
                  <a:srgbClr val="FF0000"/>
                </a:solidFill>
                <a:ea typeface="宋体" panose="02010600030101010101" pitchFamily="2" charset="-122"/>
              </a:rPr>
              <a:t>2</a:t>
            </a:r>
            <a:r>
              <a:rPr lang="zh-CN" altLang="en-US" sz="1200">
                <a:solidFill>
                  <a:srgbClr val="FF0000"/>
                </a:solidFill>
                <a:ea typeface="宋体" panose="02010600030101010101" pitchFamily="2" charset="-122"/>
              </a:rPr>
              <a:t>、自动签到目前暂停使用</a:t>
            </a:r>
            <a:endParaRPr lang="zh-CN" altLang="en-US" sz="120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" y="1041400"/>
            <a:ext cx="1896745" cy="35528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1830" y="1041400"/>
            <a:ext cx="2080895" cy="37820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 altLang="zh-CN"/>
              <a:t>3.5 </a:t>
            </a:r>
            <a:r>
              <a:rPr lang="zh-CN" altLang="en-US"/>
              <a:t>学生移动端操作</a:t>
            </a:r>
            <a:r>
              <a:rPr lang="en-US" altLang="zh-CN"/>
              <a:t>-</a:t>
            </a:r>
            <a:r>
              <a:rPr lang="zh-CN" altLang="en-US"/>
              <a:t>提交周日志</a:t>
            </a:r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71775" y="1118235"/>
            <a:ext cx="1663700" cy="364426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5845" y="1028065"/>
            <a:ext cx="1724025" cy="373443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1030" y="1028065"/>
            <a:ext cx="1724025" cy="3733800"/>
          </a:xfrm>
          <a:prstGeom prst="rect">
            <a:avLst/>
          </a:prstGeom>
        </p:spPr>
      </p:pic>
      <p:sp>
        <p:nvSpPr>
          <p:cNvPr id="33" name="文本框 5"/>
          <p:cNvSpPr txBox="1"/>
          <p:nvPr/>
        </p:nvSpPr>
        <p:spPr>
          <a:xfrm>
            <a:off x="2340080" y="3386762"/>
            <a:ext cx="2014538" cy="4095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defTabSz="914400">
              <a:lnSpc>
                <a:spcPct val="130000"/>
              </a:lnSpc>
            </a:pPr>
            <a:r>
              <a:rPr lang="zh-CN" altLang="en-US" b="0" dirty="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草稿箱在这里哟</a:t>
            </a:r>
            <a:r>
              <a:rPr lang="en-US" altLang="zh-CN" b="0" dirty="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~~</a:t>
            </a:r>
            <a:endParaRPr lang="en-US" altLang="zh-CN" b="0" dirty="0">
              <a:solidFill>
                <a:srgbClr val="DF0024"/>
              </a:solidFill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7380122" y="3508579"/>
            <a:ext cx="1663633" cy="732508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30000"/>
              </a:lnSpc>
            </a:pPr>
            <a:r>
              <a:rPr lang="zh-CN" altLang="en-US" b="0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</a:rPr>
              <a:t>关联日期必须在实习时间范围内</a:t>
            </a:r>
            <a:endParaRPr lang="zh-CN" altLang="en-US" b="0" dirty="0">
              <a:solidFill>
                <a:srgbClr val="DF0024"/>
              </a:solidFill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79705" y="411480"/>
            <a:ext cx="8388985" cy="50673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R="0" algn="l" defTabSz="914400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kern="1200" cap="none" spc="0" normalizeH="0" baseline="0" noProof="1" smtClean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路径：</a:t>
            </a:r>
            <a:r>
              <a:rPr kumimoji="0" lang="zh-CN" altLang="en-US" sz="1600" b="0" kern="1200" cap="none" spc="0" normalizeH="0" baseline="0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提交周日志，</a:t>
            </a:r>
            <a:r>
              <a:rPr lang="zh-CN" altLang="en-US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实习</a:t>
            </a:r>
            <a:r>
              <a:rPr lang="zh-CN" altLang="en-US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成长</a:t>
            </a:r>
            <a:r>
              <a:rPr lang="en-US" altLang="zh-CN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en-US" altLang="zh-CN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周日志</a:t>
            </a:r>
            <a:r>
              <a:rPr lang="en-US" altLang="zh-CN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</a:t>
            </a:r>
            <a:r>
              <a:rPr lang="en-US" altLang="zh-CN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“+”</a:t>
            </a:r>
            <a:r>
              <a:rPr lang="zh-CN" altLang="en-US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号，写周日志</a:t>
            </a:r>
            <a:endParaRPr kumimoji="0" lang="zh-CN" altLang="en-US" b="0" kern="1200" cap="none" spc="0" normalizeH="0" baseline="0" noProof="1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  <p:cxnSp>
        <p:nvCxnSpPr>
          <p:cNvPr id="5" name="直接箭头连接符 4"/>
          <p:cNvCxnSpPr/>
          <p:nvPr/>
        </p:nvCxnSpPr>
        <p:spPr>
          <a:xfrm>
            <a:off x="3780155" y="3796030"/>
            <a:ext cx="296545" cy="2921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/>
        </p:nvCxnSpPr>
        <p:spPr>
          <a:xfrm flipV="1">
            <a:off x="8100060" y="3148330"/>
            <a:ext cx="215900" cy="28765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4716145" y="2935605"/>
            <a:ext cx="264350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移动端提交周日志可以在左下角直接插入图片，但不支持上传附件，如上传附件需要到网页端提交</a:t>
            </a:r>
            <a:endParaRPr lang="zh-CN" altLang="en-US">
              <a:solidFill>
                <a:srgbClr val="FF0000"/>
              </a:solidFill>
            </a:endParaRPr>
          </a:p>
        </p:txBody>
      </p:sp>
      <p:cxnSp>
        <p:nvCxnSpPr>
          <p:cNvPr id="14" name="直接箭头连接符 13"/>
          <p:cNvCxnSpPr/>
          <p:nvPr/>
        </p:nvCxnSpPr>
        <p:spPr>
          <a:xfrm>
            <a:off x="6876415" y="4011930"/>
            <a:ext cx="215900" cy="50355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545" y="987425"/>
            <a:ext cx="2129790" cy="377507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331595" y="1941195"/>
            <a:ext cx="1776730" cy="6191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点击周日志或实习任务去提交</a:t>
            </a:r>
            <a:endParaRPr lang="zh-CN" altLang="en-US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zh-CN" altLang="en-US"/>
          </a:p>
        </p:txBody>
      </p:sp>
      <p:cxnSp>
        <p:nvCxnSpPr>
          <p:cNvPr id="18" name="直接箭头连接符 17"/>
          <p:cNvCxnSpPr>
            <a:stCxn id="12" idx="1"/>
          </p:cNvCxnSpPr>
          <p:nvPr/>
        </p:nvCxnSpPr>
        <p:spPr>
          <a:xfrm flipH="1" flipV="1">
            <a:off x="1043305" y="1923415"/>
            <a:ext cx="288290" cy="327660"/>
          </a:xfrm>
          <a:prstGeom prst="straightConnector1">
            <a:avLst/>
          </a:prstGeom>
          <a:ln w="28575" cmpd="sng">
            <a:solidFill>
              <a:srgbClr val="C51A24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/>
        </p:nvCxnSpPr>
        <p:spPr>
          <a:xfrm>
            <a:off x="1547495" y="2503805"/>
            <a:ext cx="144145" cy="356235"/>
          </a:xfrm>
          <a:prstGeom prst="straightConnector1">
            <a:avLst/>
          </a:prstGeom>
          <a:ln w="28575" cmpd="sng">
            <a:solidFill>
              <a:srgbClr val="C51A24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 altLang="zh-CN"/>
              <a:t>3.6 </a:t>
            </a:r>
            <a:r>
              <a:rPr lang="zh-CN" altLang="en-US"/>
              <a:t>学生移动端操作</a:t>
            </a:r>
            <a:r>
              <a:rPr lang="en-US" altLang="zh-CN"/>
              <a:t>-</a:t>
            </a:r>
            <a:r>
              <a:rPr lang="zh-CN" altLang="en-US"/>
              <a:t>提交三方协议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10155" y="787400"/>
            <a:ext cx="1892935" cy="41833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7415" y="787400"/>
            <a:ext cx="1848485" cy="41973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3715" y="787400"/>
            <a:ext cx="1884045" cy="418338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23215" y="483870"/>
            <a:ext cx="85477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路径：</a:t>
            </a:r>
            <a:r>
              <a:rPr lang="zh-CN" altLang="en-US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实习</a:t>
            </a:r>
            <a:r>
              <a:rPr lang="zh-CN" altLang="en-US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成长</a:t>
            </a:r>
            <a:r>
              <a:rPr lang="zh-CN" altLang="en-US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→实习任务→三方协议去提交→网页端下载模板→拍照提交或网页端提交pdf文档</a:t>
            </a:r>
            <a:endParaRPr lang="zh-CN" altLang="en-US" b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15" y="988060"/>
            <a:ext cx="2174240" cy="41319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Shape 22"/>
          <p:cNvSpPr>
            <a:spLocks noChangeArrowheads="1"/>
          </p:cNvSpPr>
          <p:nvPr/>
        </p:nvSpPr>
        <p:spPr bwMode="auto">
          <a:xfrm>
            <a:off x="1363980" y="1133475"/>
            <a:ext cx="7399973" cy="3068003"/>
          </a:xfrm>
          <a:prstGeom prst="rect">
            <a:avLst/>
          </a:prstGeom>
          <a:solidFill>
            <a:srgbClr val="EFEFEF"/>
          </a:solidFill>
          <a:ln w="12700">
            <a:noFill/>
            <a:miter lim="400000"/>
          </a:ln>
          <a:effectLst>
            <a:outerShdw dir="13500000" sy="23000" kx="1200000" algn="br" rotWithShape="0">
              <a:prstClr val="black">
                <a:alpha val="9000"/>
              </a:prstClr>
            </a:outerShdw>
            <a:reflection stA="45000" endPos="0" dist="50800" dir="5400000" sy="-100000" algn="bl" rotWithShape="0"/>
          </a:effectLst>
        </p:spPr>
        <p:txBody>
          <a:bodyPr lIns="45718" rIns="45718" anchor="ctr"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Shape 22"/>
          <p:cNvSpPr>
            <a:spLocks noChangeArrowheads="1"/>
          </p:cNvSpPr>
          <p:nvPr/>
        </p:nvSpPr>
        <p:spPr bwMode="auto">
          <a:xfrm>
            <a:off x="-476" y="923925"/>
            <a:ext cx="1772603" cy="939165"/>
          </a:xfrm>
          <a:prstGeom prst="rect">
            <a:avLst/>
          </a:prstGeom>
          <a:solidFill>
            <a:srgbClr val="C51A24"/>
          </a:solidFill>
          <a:ln w="12700">
            <a:noFill/>
            <a:miter lim="400000"/>
          </a:ln>
        </p:spPr>
        <p:txBody>
          <a:bodyPr lIns="45718" rIns="45718" anchor="ctr"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22" name="矩形 121"/>
          <p:cNvSpPr/>
          <p:nvPr/>
        </p:nvSpPr>
        <p:spPr>
          <a:xfrm>
            <a:off x="-1745153" y="-922362"/>
            <a:ext cx="1279706" cy="504321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dirty="0">
              <a:ea typeface="字魂105号-简雅黑" panose="00000500000000000000" pitchFamily="2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396240" y="1001078"/>
            <a:ext cx="967740" cy="506730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rIns="45718" rtlCol="0">
            <a:spAutoFit/>
          </a:bodyPr>
          <a:lstStyle/>
          <a:p>
            <a:pPr lvl="0" algn="dist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2700" kern="0" dirty="0">
                <a:sym typeface="+mn-ea"/>
              </a:rPr>
              <a:t>目录</a:t>
            </a:r>
            <a:endParaRPr lang="zh-CN" sz="2700" kern="0" dirty="0">
              <a:sym typeface="+mn-ea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248603" y="1484948"/>
            <a:ext cx="1286351" cy="299085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rIns="45718" rtlCol="0">
            <a:spAutoFit/>
          </a:bodyPr>
          <a:lstStyle/>
          <a:p>
            <a:pPr lvl="0" algn="ctr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350" kern="0" dirty="0">
                <a:sym typeface="+mn-ea"/>
              </a:rPr>
              <a:t>CONTENTS</a:t>
            </a:r>
            <a:endParaRPr lang="zh-CN" sz="1350" kern="0" dirty="0">
              <a:sym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924810" y="2228850"/>
            <a:ext cx="2439035" cy="229870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lstStyle/>
          <a:p>
            <a:pPr lvl="0" algn="l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050" kern="0" dirty="0">
                <a:solidFill>
                  <a:schemeClr val="bg1">
                    <a:lumMod val="50000"/>
                  </a:schemeClr>
                </a:solidFill>
                <a:sym typeface="+mn-ea"/>
              </a:rPr>
              <a:t>校友邦平台角色介绍和整体流程概述</a:t>
            </a:r>
            <a:endParaRPr lang="zh-CN" sz="1050" kern="0" dirty="0">
              <a:solidFill>
                <a:schemeClr val="bg1">
                  <a:lumMod val="50000"/>
                </a:schemeClr>
              </a:solidFill>
              <a:sym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890520" y="1929765"/>
            <a:ext cx="2065020" cy="299085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lstStyle/>
          <a:p>
            <a:pPr lvl="0" algn="l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500" kern="0" dirty="0">
                <a:solidFill>
                  <a:schemeClr val="tx1"/>
                </a:solidFill>
                <a:sym typeface="+mn-ea"/>
              </a:rPr>
              <a:t>平台角色和流程概述</a:t>
            </a:r>
            <a:endParaRPr lang="zh-CN" sz="1500" kern="0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224723" y="1863090"/>
            <a:ext cx="690245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en-US" altLang="zh-CN" sz="3600" dirty="0" smtClean="0">
                <a:solidFill>
                  <a:srgbClr val="C00000"/>
                </a:solidFill>
                <a:latin typeface="DIN Alternate" panose="020B0500000000000000" charset="0"/>
                <a:ea typeface="Microsoft YaHei Regular" panose="020B0502040204020203" charset="-122"/>
                <a:cs typeface="DIN Alternate" panose="020B0500000000000000" charset="0"/>
              </a:rPr>
              <a:t>01</a:t>
            </a:r>
            <a:endParaRPr lang="en-US" altLang="zh-CN" sz="3600" dirty="0" smtClean="0">
              <a:solidFill>
                <a:srgbClr val="C00000"/>
              </a:solidFill>
              <a:latin typeface="DIN Alternate" panose="020B0500000000000000" charset="0"/>
              <a:ea typeface="Microsoft YaHei Regular" panose="020B0502040204020203" charset="-122"/>
              <a:cs typeface="DIN Alternate" panose="020B0500000000000000" charset="0"/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2924651" y="3181826"/>
            <a:ext cx="2198370" cy="229870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lstStyle/>
          <a:p>
            <a:pPr lvl="0" algn="l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050" kern="0" dirty="0">
                <a:solidFill>
                  <a:schemeClr val="bg1">
                    <a:lumMod val="50000"/>
                  </a:schemeClr>
                </a:solidFill>
                <a:sym typeface="+mn-ea"/>
              </a:rPr>
              <a:t>学生校友邦微信小程序的操作说明</a:t>
            </a:r>
            <a:endParaRPr lang="zh-CN" sz="1050" kern="0" dirty="0">
              <a:solidFill>
                <a:schemeClr val="bg1">
                  <a:lumMod val="50000"/>
                </a:schemeClr>
              </a:solidFill>
              <a:sym typeface="+mn-ea"/>
            </a:endParaRPr>
          </a:p>
        </p:txBody>
      </p:sp>
      <p:sp>
        <p:nvSpPr>
          <p:cNvPr id="73" name="矩形 72"/>
          <p:cNvSpPr/>
          <p:nvPr/>
        </p:nvSpPr>
        <p:spPr>
          <a:xfrm>
            <a:off x="2890520" y="2900045"/>
            <a:ext cx="2131060" cy="299085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lstStyle/>
          <a:p>
            <a:pPr lvl="0" algn="l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500" kern="0" dirty="0">
                <a:solidFill>
                  <a:schemeClr val="tx1"/>
                </a:solidFill>
                <a:sym typeface="+mn-ea"/>
              </a:rPr>
              <a:t>学生移动端操作</a:t>
            </a:r>
            <a:endParaRPr lang="zh-CN" sz="1500" kern="0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2204244" y="2832735"/>
            <a:ext cx="743585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en-US" altLang="zh-CN" sz="3600" dirty="0" smtClean="0">
                <a:solidFill>
                  <a:srgbClr val="C00000"/>
                </a:solidFill>
                <a:latin typeface="DIN Alternate" panose="020B0500000000000000" charset="0"/>
                <a:ea typeface="Microsoft YaHei Regular" panose="020B0502040204020203" charset="-122"/>
                <a:cs typeface="DIN Alternate" panose="020B0500000000000000" charset="0"/>
              </a:rPr>
              <a:t>03</a:t>
            </a:r>
            <a:endParaRPr lang="en-US" altLang="zh-CN" sz="3600" dirty="0" smtClean="0">
              <a:solidFill>
                <a:srgbClr val="C00000"/>
              </a:solidFill>
              <a:latin typeface="DIN Alternate" panose="020B0500000000000000" charset="0"/>
              <a:ea typeface="Microsoft YaHei Regular" panose="020B0502040204020203" charset="-122"/>
              <a:cs typeface="DIN Alternate" panose="020B0500000000000000" charset="0"/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6043136" y="2228374"/>
            <a:ext cx="1971199" cy="229870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lstStyle/>
          <a:p>
            <a:pPr lvl="0" algn="l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050" kern="0" dirty="0">
                <a:solidFill>
                  <a:schemeClr val="bg1">
                    <a:lumMod val="50000"/>
                  </a:schemeClr>
                </a:solidFill>
                <a:sym typeface="+mn-ea"/>
              </a:rPr>
              <a:t>学生账号注册登录</a:t>
            </a:r>
            <a:endParaRPr lang="zh-CN" sz="1050" kern="0" dirty="0">
              <a:solidFill>
                <a:schemeClr val="bg1">
                  <a:lumMod val="50000"/>
                </a:schemeClr>
              </a:solidFill>
              <a:sym typeface="+mn-ea"/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6008846" y="1929765"/>
            <a:ext cx="1627823" cy="299085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lstStyle/>
          <a:p>
            <a:pPr lvl="0" algn="l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500" kern="0" dirty="0">
                <a:solidFill>
                  <a:schemeClr val="tx1"/>
                </a:solidFill>
                <a:sym typeface="+mn-ea"/>
              </a:rPr>
              <a:t>登录指南</a:t>
            </a:r>
            <a:endParaRPr lang="zh-CN" sz="1500" kern="0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5268754" y="1863090"/>
            <a:ext cx="74676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en-US" altLang="zh-CN" sz="3600" dirty="0" smtClean="0">
                <a:solidFill>
                  <a:srgbClr val="C00000"/>
                </a:solidFill>
                <a:latin typeface="DIN Alternate" panose="020B0500000000000000" charset="0"/>
                <a:ea typeface="Microsoft YaHei Regular" panose="020B0502040204020203" charset="-122"/>
                <a:cs typeface="DIN Alternate" panose="020B0500000000000000" charset="0"/>
              </a:rPr>
              <a:t>02</a:t>
            </a:r>
            <a:endParaRPr lang="en-US" altLang="zh-CN" sz="3600" dirty="0" smtClean="0">
              <a:solidFill>
                <a:srgbClr val="C00000"/>
              </a:solidFill>
              <a:latin typeface="DIN Alternate" panose="020B0500000000000000" charset="0"/>
              <a:ea typeface="Microsoft YaHei Regular" panose="020B0502040204020203" charset="-122"/>
              <a:cs typeface="DIN Alternate" panose="020B0500000000000000" charset="0"/>
            </a:endParaRPr>
          </a:p>
        </p:txBody>
      </p:sp>
      <p:sp>
        <p:nvSpPr>
          <p:cNvPr id="82" name="矩形 81"/>
          <p:cNvSpPr/>
          <p:nvPr/>
        </p:nvSpPr>
        <p:spPr>
          <a:xfrm>
            <a:off x="6043295" y="3182620"/>
            <a:ext cx="2258695" cy="229870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lstStyle/>
          <a:p>
            <a:pPr lvl="0" algn="l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050" kern="0" dirty="0">
                <a:solidFill>
                  <a:schemeClr val="bg1">
                    <a:lumMod val="50000"/>
                  </a:schemeClr>
                </a:solidFill>
                <a:sym typeface="+mn-ea"/>
              </a:rPr>
              <a:t>学生校友邦电脑网页的操作说明</a:t>
            </a:r>
            <a:endParaRPr lang="zh-CN" sz="1050" kern="0" dirty="0">
              <a:solidFill>
                <a:schemeClr val="bg1">
                  <a:lumMod val="50000"/>
                </a:schemeClr>
              </a:solidFill>
              <a:sym typeface="+mn-ea"/>
            </a:endParaRPr>
          </a:p>
        </p:txBody>
      </p:sp>
      <p:sp>
        <p:nvSpPr>
          <p:cNvPr id="83" name="矩形 82"/>
          <p:cNvSpPr/>
          <p:nvPr/>
        </p:nvSpPr>
        <p:spPr>
          <a:xfrm>
            <a:off x="6009005" y="2900045"/>
            <a:ext cx="2004695" cy="299085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lstStyle/>
          <a:p>
            <a:pPr lvl="0" algn="l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500" kern="0" dirty="0">
                <a:solidFill>
                  <a:schemeClr val="tx1"/>
                </a:solidFill>
                <a:sym typeface="+mn-ea"/>
              </a:rPr>
              <a:t>学生电脑网页操作</a:t>
            </a:r>
            <a:endParaRPr lang="zh-CN" sz="1500" kern="0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5273834" y="2832735"/>
            <a:ext cx="75946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en-US" altLang="zh-CN" sz="3600" dirty="0" smtClean="0">
                <a:solidFill>
                  <a:srgbClr val="C00000"/>
                </a:solidFill>
                <a:latin typeface="DIN Alternate" panose="020B0500000000000000" charset="0"/>
                <a:ea typeface="Microsoft YaHei Regular" panose="020B0502040204020203" charset="-122"/>
                <a:cs typeface="DIN Alternate" panose="020B0500000000000000" charset="0"/>
              </a:rPr>
              <a:t>04</a:t>
            </a:r>
            <a:endParaRPr lang="en-US" altLang="zh-CN" sz="3600" dirty="0" smtClean="0">
              <a:solidFill>
                <a:srgbClr val="C00000"/>
              </a:solidFill>
              <a:latin typeface="DIN Alternate" panose="020B0500000000000000" charset="0"/>
              <a:ea typeface="Microsoft YaHei Regular" panose="020B0502040204020203" charset="-122"/>
              <a:cs typeface="DIN Alternate" panose="020B0500000000000000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8131969" y="131921"/>
            <a:ext cx="782479" cy="275273"/>
            <a:chOff x="17075" y="277"/>
            <a:chExt cx="1643" cy="578"/>
          </a:xfrm>
        </p:grpSpPr>
        <p:grpSp>
          <p:nvGrpSpPr>
            <p:cNvPr id="10" name="组合 9"/>
            <p:cNvGrpSpPr/>
            <p:nvPr/>
          </p:nvGrpSpPr>
          <p:grpSpPr>
            <a:xfrm>
              <a:off x="17075" y="491"/>
              <a:ext cx="1643" cy="364"/>
              <a:chOff x="17075" y="619"/>
              <a:chExt cx="1643" cy="364"/>
            </a:xfrm>
          </p:grpSpPr>
          <p:sp>
            <p:nvSpPr>
              <p:cNvPr id="4" name="Shape 22"/>
              <p:cNvSpPr>
                <a:spLocks noChangeArrowheads="1"/>
              </p:cNvSpPr>
              <p:nvPr/>
            </p:nvSpPr>
            <p:spPr bwMode="auto">
              <a:xfrm>
                <a:off x="17075" y="619"/>
                <a:ext cx="1643" cy="29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  <a:miter lim="400000"/>
              </a:ln>
            </p:spPr>
            <p:txBody>
              <a:bodyPr lIns="45718" rIns="45718" anchor="ctr"/>
              <a:p>
                <a:pPr hangingPunct="0"/>
                <a:endParaRPr lang="en-US" altLang="zh-CN" sz="1800" b="0" baseline="0">
                  <a:solidFill>
                    <a:srgbClr val="DF2024"/>
                  </a:solidFill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16" name="Shape 26"/>
              <p:cNvSpPr/>
              <p:nvPr/>
            </p:nvSpPr>
            <p:spPr>
              <a:xfrm>
                <a:off x="17272" y="646"/>
                <a:ext cx="1250" cy="337"/>
              </a:xfrm>
              <a:prstGeom prst="rect">
                <a:avLst/>
              </a:prstGeom>
              <a:ln w="12700">
                <a:miter lim="400000"/>
              </a:ln>
              <a:effectLst/>
            </p:spPr>
            <p:txBody>
              <a:bodyPr wrap="square" lIns="45718" rIns="45718">
                <a:spAutoFit/>
              </a:bodyPr>
              <a:p>
                <a:pPr algn="ctr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 sz="4200" b="0" baseline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defRPr>
                </a:pPr>
                <a:r>
                  <a:rPr lang="en-US" altLang="zh-CN" sz="450" kern="0" baseline="0" dirty="0">
                    <a:solidFill>
                      <a:srgbClr val="D62F2F"/>
                    </a:solidFill>
                    <a:effectLst/>
                    <a:sym typeface="微软雅黑" panose="020B0503020204020204" pitchFamily="34" charset="-122"/>
                  </a:rPr>
                  <a:t>www.xybsyw.com</a:t>
                </a:r>
                <a:endParaRPr lang="en-US" altLang="zh-CN" sz="450" kern="0" baseline="0" dirty="0">
                  <a:solidFill>
                    <a:srgbClr val="D62F2F"/>
                  </a:solidFill>
                  <a:effectLst/>
                  <a:sym typeface="微软雅黑" panose="020B0503020204020204" pitchFamily="34" charset="-122"/>
                </a:endParaRPr>
              </a:p>
            </p:txBody>
          </p:sp>
        </p:grpSp>
        <p:pic>
          <p:nvPicPr>
            <p:cNvPr id="2" name="图片 1" descr="红色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7432" y="277"/>
              <a:ext cx="929" cy="299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 altLang="zh-CN"/>
              <a:t>3.7 </a:t>
            </a:r>
            <a:r>
              <a:rPr lang="zh-CN" altLang="en-US"/>
              <a:t>学生移动端操作</a:t>
            </a:r>
            <a:r>
              <a:rPr lang="en-US" altLang="zh-CN"/>
              <a:t>-</a:t>
            </a:r>
            <a:r>
              <a:rPr lang="zh-CN" altLang="en-US"/>
              <a:t>实习评价</a:t>
            </a:r>
            <a:r>
              <a:rPr lang="en-US" altLang="zh-CN"/>
              <a:t>-</a:t>
            </a:r>
            <a:r>
              <a:rPr lang="zh-CN" altLang="en-US"/>
              <a:t>企业评价</a:t>
            </a:r>
            <a:endParaRPr lang="zh-CN" altLang="en-US"/>
          </a:p>
        </p:txBody>
      </p:sp>
      <p:sp>
        <p:nvSpPr>
          <p:cNvPr id="28685" name="文本框 10"/>
          <p:cNvSpPr txBox="1"/>
          <p:nvPr/>
        </p:nvSpPr>
        <p:spPr>
          <a:xfrm>
            <a:off x="5636260" y="1084580"/>
            <a:ext cx="563880" cy="39306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30000"/>
              </a:lnSpc>
            </a:pPr>
            <a:r>
              <a:rPr lang="zh-CN" altLang="en-US" sz="1600" b="0" kern="0" dirty="0">
                <a:solidFill>
                  <a:srgbClr val="DF0024"/>
                </a:solidFill>
                <a:uFillTx/>
                <a:latin typeface="文鼎中楷体" charset="0"/>
                <a:ea typeface="文鼎中楷体" panose="03000600000000000000" charset="-122"/>
              </a:rPr>
              <a:t>企</a:t>
            </a:r>
            <a:endParaRPr lang="zh-CN" altLang="en-US" sz="1600" b="0" kern="0" dirty="0">
              <a:solidFill>
                <a:srgbClr val="DF0024"/>
              </a:solidFill>
              <a:uFillTx/>
              <a:latin typeface="文鼎中楷体" charset="0"/>
              <a:ea typeface="文鼎中楷体" panose="03000600000000000000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600" b="0" kern="0" dirty="0">
                <a:solidFill>
                  <a:srgbClr val="DF0024"/>
                </a:solidFill>
                <a:uFillTx/>
                <a:latin typeface="文鼎中楷体" charset="0"/>
                <a:ea typeface="文鼎中楷体" panose="03000600000000000000" charset="-122"/>
              </a:rPr>
              <a:t>业</a:t>
            </a:r>
            <a:endParaRPr lang="zh-CN" altLang="en-US" sz="1600" b="0" kern="0" dirty="0">
              <a:solidFill>
                <a:srgbClr val="DF0024"/>
              </a:solidFill>
              <a:uFillTx/>
              <a:latin typeface="文鼎中楷体" charset="0"/>
              <a:ea typeface="文鼎中楷体" panose="03000600000000000000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600" b="0" kern="0" dirty="0">
                <a:solidFill>
                  <a:srgbClr val="DF0024"/>
                </a:solidFill>
                <a:uFillTx/>
                <a:latin typeface="文鼎中楷体" charset="0"/>
                <a:ea typeface="文鼎中楷体" panose="03000600000000000000" charset="-122"/>
              </a:rPr>
              <a:t>导</a:t>
            </a:r>
            <a:endParaRPr lang="zh-CN" altLang="en-US" sz="1600" b="0" kern="0" dirty="0">
              <a:solidFill>
                <a:srgbClr val="DF0024"/>
              </a:solidFill>
              <a:uFillTx/>
              <a:latin typeface="文鼎中楷体" charset="0"/>
              <a:ea typeface="文鼎中楷体" panose="03000600000000000000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600" b="0" kern="0" dirty="0">
                <a:solidFill>
                  <a:srgbClr val="DF0024"/>
                </a:solidFill>
                <a:uFillTx/>
                <a:latin typeface="文鼎中楷体" charset="0"/>
                <a:ea typeface="文鼎中楷体" panose="03000600000000000000" charset="-122"/>
              </a:rPr>
              <a:t>师</a:t>
            </a:r>
            <a:endParaRPr lang="zh-CN" altLang="en-US" sz="1600" b="0" kern="0" dirty="0">
              <a:solidFill>
                <a:srgbClr val="DF0024"/>
              </a:solidFill>
              <a:uFillTx/>
              <a:latin typeface="文鼎中楷体" charset="0"/>
              <a:ea typeface="文鼎中楷体" panose="03000600000000000000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600" b="0" kern="0" dirty="0">
                <a:solidFill>
                  <a:srgbClr val="DF0024"/>
                </a:solidFill>
                <a:uFillTx/>
                <a:latin typeface="文鼎中楷体" charset="0"/>
                <a:ea typeface="文鼎中楷体" panose="03000600000000000000" charset="-122"/>
              </a:rPr>
              <a:t>验</a:t>
            </a:r>
            <a:endParaRPr lang="zh-CN" altLang="en-US" sz="1600" b="0" kern="0" dirty="0">
              <a:solidFill>
                <a:srgbClr val="DF0024"/>
              </a:solidFill>
              <a:uFillTx/>
              <a:latin typeface="文鼎中楷体" charset="0"/>
              <a:ea typeface="文鼎中楷体" panose="03000600000000000000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600" b="0" kern="0" dirty="0">
                <a:solidFill>
                  <a:srgbClr val="DF0024"/>
                </a:solidFill>
                <a:uFillTx/>
                <a:latin typeface="文鼎中楷体" charset="0"/>
                <a:ea typeface="文鼎中楷体" panose="03000600000000000000" charset="-122"/>
              </a:rPr>
              <a:t>证</a:t>
            </a:r>
            <a:endParaRPr lang="zh-CN" altLang="en-US" sz="1600" b="0" kern="0" dirty="0">
              <a:solidFill>
                <a:srgbClr val="DF0024"/>
              </a:solidFill>
              <a:uFillTx/>
              <a:latin typeface="文鼎中楷体" charset="0"/>
              <a:ea typeface="文鼎中楷体" panose="03000600000000000000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600" b="0" kern="0" dirty="0">
                <a:solidFill>
                  <a:srgbClr val="DF0024"/>
                </a:solidFill>
                <a:uFillTx/>
                <a:latin typeface="文鼎中楷体" charset="0"/>
                <a:ea typeface="文鼎中楷体" panose="03000600000000000000" charset="-122"/>
              </a:rPr>
              <a:t>码</a:t>
            </a:r>
            <a:endParaRPr lang="zh-CN" altLang="en-US" sz="1600" b="0" kern="0" dirty="0">
              <a:solidFill>
                <a:srgbClr val="DF0024"/>
              </a:solidFill>
              <a:uFillTx/>
              <a:latin typeface="文鼎中楷体" charset="0"/>
              <a:ea typeface="文鼎中楷体" panose="03000600000000000000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600" b="0" kern="0" dirty="0">
                <a:solidFill>
                  <a:srgbClr val="DF0024"/>
                </a:solidFill>
                <a:uFillTx/>
                <a:latin typeface="文鼎中楷体" charset="0"/>
                <a:ea typeface="文鼎中楷体" panose="03000600000000000000" charset="-122"/>
              </a:rPr>
              <a:t>通</a:t>
            </a:r>
            <a:endParaRPr lang="zh-CN" altLang="en-US" sz="1600" b="0" kern="0" dirty="0">
              <a:solidFill>
                <a:srgbClr val="DF0024"/>
              </a:solidFill>
              <a:uFillTx/>
              <a:latin typeface="文鼎中楷体" charset="0"/>
              <a:ea typeface="文鼎中楷体" panose="03000600000000000000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600" b="0" kern="0" dirty="0">
                <a:solidFill>
                  <a:srgbClr val="DF0024"/>
                </a:solidFill>
                <a:uFillTx/>
                <a:latin typeface="文鼎中楷体" charset="0"/>
                <a:ea typeface="文鼎中楷体" panose="03000600000000000000" charset="-122"/>
              </a:rPr>
              <a:t>过</a:t>
            </a:r>
            <a:endParaRPr lang="zh-CN" altLang="en-US" sz="1600" b="0" kern="0" dirty="0">
              <a:solidFill>
                <a:srgbClr val="DF0024"/>
              </a:solidFill>
              <a:uFillTx/>
              <a:latin typeface="文鼎中楷体" charset="0"/>
              <a:ea typeface="文鼎中楷体" panose="03000600000000000000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600" b="0" kern="0" noProof="1" dirty="0">
                <a:solidFill>
                  <a:srgbClr val="DF0024"/>
                </a:solidFill>
                <a:uFillTx/>
                <a:latin typeface="文鼎中楷体" charset="0"/>
                <a:ea typeface="文鼎中楷体" panose="03000600000000000000" charset="-122"/>
              </a:rPr>
              <a:t>评</a:t>
            </a:r>
            <a:endParaRPr lang="zh-CN" altLang="en-US" sz="1600" b="0" kern="0" noProof="1" dirty="0">
              <a:solidFill>
                <a:srgbClr val="DF0024"/>
              </a:solidFill>
              <a:uFillTx/>
              <a:latin typeface="文鼎中楷体" charset="0"/>
              <a:ea typeface="文鼎中楷体" panose="03000600000000000000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600" b="0" kern="0" noProof="1" dirty="0">
                <a:solidFill>
                  <a:srgbClr val="DF0024"/>
                </a:solidFill>
                <a:uFillTx/>
                <a:latin typeface="文鼎中楷体" charset="0"/>
                <a:ea typeface="文鼎中楷体" panose="03000600000000000000" charset="-122"/>
              </a:rPr>
              <a:t>价</a:t>
            </a:r>
            <a:endParaRPr lang="zh-CN" altLang="en-US" sz="1600" b="0" kern="0" noProof="1" dirty="0">
              <a:solidFill>
                <a:srgbClr val="DF0024"/>
              </a:solidFill>
              <a:uFillTx/>
              <a:latin typeface="文鼎中楷体" charset="0"/>
              <a:ea typeface="文鼎中楷体" panose="03000600000000000000" charset="-122"/>
            </a:endParaRPr>
          </a:p>
          <a:p>
            <a:pPr defTabSz="914400">
              <a:lnSpc>
                <a:spcPct val="130000"/>
              </a:lnSpc>
            </a:pPr>
            <a:endParaRPr lang="zh-CN" altLang="en-US" sz="1600" b="0" kern="0" dirty="0">
              <a:solidFill>
                <a:srgbClr val="DF0024"/>
              </a:solidFill>
              <a:uFillTx/>
              <a:latin typeface="文鼎中楷体" charset="0"/>
              <a:ea typeface="文鼎中楷体" panose="030006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61305" y="930627"/>
            <a:ext cx="1710113" cy="370366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9687" y="1010466"/>
            <a:ext cx="1709313" cy="3701928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49225" y="424180"/>
            <a:ext cx="8388985" cy="50673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R="0" algn="l" defTabSz="914400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kern="1200" cap="none" spc="0" normalizeH="0" baseline="0" noProof="1" smtClean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路径：</a:t>
            </a:r>
            <a:r>
              <a:rPr kumimoji="0" lang="zh-CN" altLang="en-US" sz="1600" b="0" kern="1200" cap="none" spc="0" normalizeH="0" baseline="0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实习评价，</a:t>
            </a:r>
            <a:r>
              <a:rPr kumimoji="0" lang="zh-CN" altLang="en-US" sz="1600" b="0" kern="1200" cap="none" spc="0" normalizeH="0" baseline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实习</a:t>
            </a:r>
            <a:r>
              <a:rPr lang="zh-CN" altLang="en-US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成长→</a:t>
            </a:r>
            <a:r>
              <a:rPr lang="zh-CN" altLang="en-US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实习任务</a:t>
            </a:r>
            <a:r>
              <a:rPr lang="en-US" altLang="zh-CN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altLang="en-US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邀请企业评价（没有此按钮，代表老师未要求）</a:t>
            </a:r>
            <a:endParaRPr kumimoji="0" lang="zh-CN" altLang="en-US" b="0" kern="1200" cap="none" spc="0" normalizeH="0" baseline="0" noProof="1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  <p:cxnSp>
        <p:nvCxnSpPr>
          <p:cNvPr id="5" name="直接箭头连接符 4"/>
          <p:cNvCxnSpPr/>
          <p:nvPr/>
        </p:nvCxnSpPr>
        <p:spPr>
          <a:xfrm flipV="1">
            <a:off x="6190615" y="3140710"/>
            <a:ext cx="405130" cy="40513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9080" y="951865"/>
            <a:ext cx="2354580" cy="39217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 altLang="zh-CN"/>
              <a:t>3.7 </a:t>
            </a:r>
            <a:r>
              <a:rPr lang="zh-CN" altLang="en-US"/>
              <a:t>学生移动端操作</a:t>
            </a:r>
            <a:r>
              <a:rPr lang="en-US" altLang="zh-CN"/>
              <a:t>-</a:t>
            </a:r>
            <a:r>
              <a:rPr lang="zh-CN" altLang="en-US"/>
              <a:t>实习评价</a:t>
            </a:r>
            <a:r>
              <a:rPr lang="en-US" altLang="zh-CN"/>
              <a:t>-</a:t>
            </a:r>
            <a:r>
              <a:rPr lang="zh-CN" altLang="en-US"/>
              <a:t>对实习过程、老师的评价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79705" y="411480"/>
            <a:ext cx="8388985" cy="50673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R="0" algn="l" defTabSz="914400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kern="1200" cap="none" spc="0" normalizeH="0" baseline="0" noProof="1" smtClean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路径：</a:t>
            </a:r>
            <a:r>
              <a:rPr kumimoji="0" lang="zh-CN" altLang="en-US" sz="1600" b="0" kern="1200" cap="none" spc="0" normalizeH="0" baseline="0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实习评价</a:t>
            </a:r>
            <a:r>
              <a:rPr kumimoji="0" lang="zh-CN" altLang="en-US" sz="1600" b="0" kern="1200" cap="none" spc="0" normalizeH="0" baseline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，</a:t>
            </a:r>
            <a:r>
              <a:rPr lang="zh-CN" altLang="en-US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实习</a:t>
            </a:r>
            <a:r>
              <a:rPr lang="zh-CN" altLang="en-US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成长</a:t>
            </a:r>
            <a:r>
              <a:rPr lang="en-US" altLang="zh-CN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altLang="en-US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实习任务</a:t>
            </a:r>
            <a:r>
              <a:rPr lang="en-US" altLang="zh-CN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altLang="en-US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实习评价</a:t>
            </a:r>
            <a:endParaRPr kumimoji="0" lang="zh-CN" altLang="en-US" b="0" kern="1200" cap="none" spc="0" normalizeH="0" baseline="0" noProof="1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07455" y="1010285"/>
            <a:ext cx="1908175" cy="339598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2712" y="1010466"/>
            <a:ext cx="1709313" cy="370192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67360" y="918210"/>
            <a:ext cx="2354580" cy="39217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 altLang="zh-CN"/>
              <a:t>3.8 </a:t>
            </a:r>
            <a:r>
              <a:rPr lang="zh-CN" altLang="en-US"/>
              <a:t>学生移动端操作</a:t>
            </a:r>
            <a:r>
              <a:rPr lang="en-US" altLang="zh-CN"/>
              <a:t>-</a:t>
            </a:r>
            <a:r>
              <a:rPr lang="zh-CN" altLang="en-US"/>
              <a:t>客服与反馈</a:t>
            </a:r>
            <a:endParaRPr lang="zh-CN" altLang="en-US"/>
          </a:p>
        </p:txBody>
      </p:sp>
      <p:sp>
        <p:nvSpPr>
          <p:cNvPr id="27653" name="文本框 11"/>
          <p:cNvSpPr txBox="1"/>
          <p:nvPr/>
        </p:nvSpPr>
        <p:spPr>
          <a:xfrm>
            <a:off x="630555" y="4550410"/>
            <a:ext cx="2025650" cy="3708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30000"/>
              </a:lnSpc>
            </a:pPr>
            <a:r>
              <a:rPr lang="zh-CN" altLang="en-US" sz="1400" b="0" dirty="0">
                <a:latin typeface="文鼎中楷体" panose="03000600000000000000" charset="-122"/>
                <a:ea typeface="文鼎中楷体" panose="03000600000000000000" charset="-122"/>
              </a:rPr>
              <a:t>实习模块客服中心入口</a:t>
            </a:r>
            <a:endParaRPr lang="zh-CN" altLang="en-US" sz="1400" b="0" dirty="0"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6" name="文本框 11"/>
          <p:cNvSpPr txBox="1"/>
          <p:nvPr/>
        </p:nvSpPr>
        <p:spPr>
          <a:xfrm>
            <a:off x="3395345" y="4551045"/>
            <a:ext cx="2025650" cy="3708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30000"/>
              </a:lnSpc>
            </a:pPr>
            <a:r>
              <a:rPr lang="zh-CN" altLang="en-US" sz="1400" b="0" dirty="0">
                <a:latin typeface="文鼎中楷体" panose="03000600000000000000" charset="-122"/>
                <a:ea typeface="文鼎中楷体" panose="03000600000000000000" charset="-122"/>
              </a:rPr>
              <a:t>我的</a:t>
            </a:r>
            <a:r>
              <a:rPr lang="en-US" altLang="zh-CN" sz="1400" b="0" dirty="0">
                <a:latin typeface="文鼎中楷体" panose="03000600000000000000" charset="-122"/>
                <a:ea typeface="文鼎中楷体" panose="03000600000000000000" charset="-122"/>
              </a:rPr>
              <a:t>-</a:t>
            </a:r>
            <a:r>
              <a:rPr lang="zh-CN" altLang="en-US" sz="1400" b="0" dirty="0">
                <a:latin typeface="文鼎中楷体" panose="03000600000000000000" charset="-122"/>
                <a:ea typeface="文鼎中楷体" panose="03000600000000000000" charset="-122"/>
              </a:rPr>
              <a:t>客服与反馈入口</a:t>
            </a:r>
            <a:endParaRPr lang="zh-CN" altLang="en-US" sz="1400" b="0" dirty="0"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7" name="文本框 11"/>
          <p:cNvSpPr txBox="1"/>
          <p:nvPr/>
        </p:nvSpPr>
        <p:spPr>
          <a:xfrm>
            <a:off x="7170420" y="4551045"/>
            <a:ext cx="954405" cy="3708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30000"/>
              </a:lnSpc>
            </a:pPr>
            <a:r>
              <a:rPr lang="zh-CN" altLang="en-US" sz="1400" b="0" dirty="0">
                <a:latin typeface="文鼎中楷体" panose="03000600000000000000" charset="-122"/>
                <a:ea typeface="文鼎中楷体" panose="03000600000000000000" charset="-122"/>
              </a:rPr>
              <a:t>客服中心</a:t>
            </a:r>
            <a:endParaRPr lang="zh-CN" altLang="en-US" sz="1400" b="0" dirty="0"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706745" y="1108075"/>
            <a:ext cx="519430" cy="10763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defTabSz="914400">
              <a:lnSpc>
                <a:spcPct val="100000"/>
              </a:lnSpc>
            </a:pPr>
            <a:r>
              <a:rPr lang="zh-CN" altLang="en-US" b="0" kern="0" dirty="0">
                <a:solidFill>
                  <a:srgbClr val="DF0024"/>
                </a:solidFill>
                <a:uFillTx/>
                <a:latin typeface="文鼎中楷体" charset="0"/>
                <a:ea typeface="文鼎中楷体" panose="03000600000000000000" charset="-122"/>
              </a:rPr>
              <a:t>快捷入口</a:t>
            </a:r>
            <a:endParaRPr lang="zh-CN" altLang="en-US" b="0" kern="0" dirty="0">
              <a:solidFill>
                <a:srgbClr val="DF0024"/>
              </a:solidFill>
              <a:uFillTx/>
              <a:latin typeface="文鼎中楷体" charset="0"/>
              <a:ea typeface="文鼎中楷体" panose="03000600000000000000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762625" y="2794635"/>
            <a:ext cx="519430" cy="10763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defTabSz="914400">
              <a:lnSpc>
                <a:spcPct val="100000"/>
              </a:lnSpc>
            </a:pPr>
            <a:r>
              <a:rPr lang="zh-CN" altLang="en-US" b="0" kern="0" dirty="0">
                <a:solidFill>
                  <a:srgbClr val="DF0024"/>
                </a:solidFill>
                <a:uFillTx/>
                <a:latin typeface="文鼎中楷体" charset="0"/>
                <a:ea typeface="文鼎中楷体" panose="03000600000000000000" charset="-122"/>
              </a:rPr>
              <a:t>常见问题</a:t>
            </a:r>
            <a:endParaRPr lang="zh-CN" altLang="en-US" b="0" kern="0" dirty="0">
              <a:solidFill>
                <a:srgbClr val="DF0024"/>
              </a:solidFill>
              <a:uFillTx/>
              <a:latin typeface="文鼎中楷体" charset="0"/>
              <a:ea typeface="文鼎中楷体" panose="03000600000000000000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75330" y="535940"/>
            <a:ext cx="2428240" cy="405765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3980" y="412115"/>
            <a:ext cx="2284730" cy="4170045"/>
          </a:xfrm>
          <a:prstGeom prst="rect">
            <a:avLst/>
          </a:prstGeom>
        </p:spPr>
      </p:pic>
      <p:cxnSp>
        <p:nvCxnSpPr>
          <p:cNvPr id="15" name="直接箭头连接符 14"/>
          <p:cNvCxnSpPr/>
          <p:nvPr/>
        </p:nvCxnSpPr>
        <p:spPr>
          <a:xfrm flipV="1">
            <a:off x="6042025" y="1348105"/>
            <a:ext cx="546100" cy="142240"/>
          </a:xfrm>
          <a:prstGeom prst="straightConnector1">
            <a:avLst/>
          </a:prstGeom>
          <a:ln w="28575" cmpd="sng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 flipV="1">
            <a:off x="6257290" y="3177540"/>
            <a:ext cx="391160" cy="310515"/>
          </a:xfrm>
          <a:prstGeom prst="straightConnector1">
            <a:avLst/>
          </a:prstGeom>
          <a:ln w="28575" cmpd="sng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705" y="574675"/>
            <a:ext cx="2243455" cy="37331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Shape 22"/>
          <p:cNvSpPr>
            <a:spLocks noChangeArrowheads="1"/>
          </p:cNvSpPr>
          <p:nvPr/>
        </p:nvSpPr>
        <p:spPr bwMode="auto">
          <a:xfrm>
            <a:off x="-952" y="1447324"/>
            <a:ext cx="9144953" cy="1966913"/>
          </a:xfrm>
          <a:prstGeom prst="rect">
            <a:avLst/>
          </a:prstGeom>
          <a:solidFill>
            <a:srgbClr val="C51A24"/>
          </a:solidFill>
          <a:ln w="12700">
            <a:noFill/>
            <a:miter lim="400000"/>
          </a:ln>
        </p:spPr>
        <p:txBody>
          <a:bodyPr lIns="45718" rIns="45718" anchor="ctr"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" name="Shape 22"/>
          <p:cNvSpPr>
            <a:spLocks noChangeArrowheads="1"/>
          </p:cNvSpPr>
          <p:nvPr/>
        </p:nvSpPr>
        <p:spPr bwMode="auto">
          <a:xfrm>
            <a:off x="897255" y="1504474"/>
            <a:ext cx="1534478" cy="2319338"/>
          </a:xfrm>
          <a:prstGeom prst="rect">
            <a:avLst/>
          </a:prstGeom>
          <a:solidFill>
            <a:schemeClr val="bg1"/>
          </a:solidFill>
          <a:ln w="12700">
            <a:noFill/>
            <a:miter lim="400000"/>
          </a:ln>
          <a:effectLst>
            <a:outerShdw blurRad="76200" dir="13500000" sy="23000" kx="1200000" algn="br" rotWithShape="0">
              <a:srgbClr val="B90003">
                <a:alpha val="20000"/>
              </a:srgbClr>
            </a:outerShdw>
          </a:effectLst>
        </p:spPr>
        <p:txBody>
          <a:bodyPr lIns="45718" rIns="45718" anchor="ctr"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11555" y="1814195"/>
            <a:ext cx="1351915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7200" dirty="0" smtClean="0">
                <a:solidFill>
                  <a:srgbClr val="C00000"/>
                </a:solidFill>
                <a:effectLst/>
                <a:latin typeface="DIN Alternate" panose="020B0500000000000000" charset="0"/>
                <a:ea typeface="微软雅黑" panose="020B0503020204020204" pitchFamily="34" charset="-122"/>
                <a:cs typeface="DIN Alternate" panose="020B0500000000000000" charset="0"/>
                <a:sym typeface="+mn-ea"/>
              </a:rPr>
              <a:t> </a:t>
            </a:r>
            <a:r>
              <a:rPr lang="en-US" altLang="zh-CN" sz="7200" b="1" dirty="0" smtClean="0">
                <a:solidFill>
                  <a:srgbClr val="C00000"/>
                </a:solidFill>
                <a:effectLst/>
                <a:latin typeface="DIN Alternate" panose="020B0500000000000000" charset="0"/>
                <a:ea typeface="Microsoft YaHei Bold" panose="020B0502040204020203" charset="-122"/>
                <a:cs typeface="DIN Alternate" panose="020B0500000000000000" charset="0"/>
                <a:sym typeface="+mn-ea"/>
              </a:rPr>
              <a:t>04</a:t>
            </a:r>
            <a:endParaRPr lang="en-US" altLang="zh-CN" sz="7200" b="1" dirty="0" smtClean="0">
              <a:solidFill>
                <a:srgbClr val="C00000"/>
              </a:solidFill>
              <a:effectLst/>
              <a:latin typeface="DIN Alternate" panose="020B0500000000000000" charset="0"/>
              <a:ea typeface="Microsoft YaHei Bold" panose="020B0502040204020203" charset="-122"/>
              <a:cs typeface="DIN Alternate" panose="020B0500000000000000" charset="0"/>
              <a:sym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781776" y="2007394"/>
            <a:ext cx="4361498" cy="553085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rIns="45718" rtlCol="0">
            <a:spAutoFit/>
          </a:bodyPr>
          <a:p>
            <a:pPr lvl="0" algn="l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3000">
                <a:sym typeface="+mn-ea"/>
              </a:rPr>
              <a:t>学生电脑网页操作</a:t>
            </a:r>
            <a:endParaRPr lang="zh-CN" sz="3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781776" y="2596039"/>
            <a:ext cx="4486751" cy="229870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tIns="34290" rIns="45718" bIns="34290" anchor="t">
            <a:spAutoFit/>
          </a:bodyPr>
          <a:p>
            <a:pPr lvl="0" algn="l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050" kern="0" dirty="0">
                <a:sym typeface="+mn-ea"/>
              </a:rPr>
              <a:t>学生校友邦电脑网页的操作说明</a:t>
            </a:r>
            <a:endParaRPr lang="zh-CN" sz="1050" kern="0" dirty="0"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10920" y="2826385"/>
            <a:ext cx="1122045" cy="4603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r"/>
            <a:r>
              <a:rPr lang="en-US" altLang="zh-CN" sz="2400" dirty="0">
                <a:solidFill>
                  <a:srgbClr val="C00000"/>
                </a:solidFill>
                <a:latin typeface="DIN Alternate" panose="020B0500000000000000" charset="0"/>
                <a:ea typeface="方正黑体简体" panose="02010601030101010101" pitchFamily="2" charset="-122"/>
                <a:cs typeface="DIN Alternate" panose="020B0500000000000000" charset="0"/>
                <a:sym typeface="Noto Serif CJK SC" panose="02020400000000000000" pitchFamily="18" charset="-122"/>
              </a:rPr>
              <a:t>PART</a:t>
            </a:r>
            <a:endParaRPr lang="en-US" altLang="zh-CN" sz="2400" dirty="0">
              <a:solidFill>
                <a:srgbClr val="C00000"/>
              </a:solidFill>
              <a:latin typeface="DIN Alternate" panose="020B0500000000000000" charset="0"/>
              <a:ea typeface="方正黑体简体" panose="02010601030101010101" pitchFamily="2" charset="-122"/>
              <a:cs typeface="DIN Alternate" panose="020B0500000000000000" charset="0"/>
              <a:sym typeface="Noto Serif CJK SC" panose="02020400000000000000" pitchFamily="18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8131969" y="131921"/>
            <a:ext cx="782479" cy="275273"/>
            <a:chOff x="17075" y="277"/>
            <a:chExt cx="1643" cy="578"/>
          </a:xfrm>
        </p:grpSpPr>
        <p:grpSp>
          <p:nvGrpSpPr>
            <p:cNvPr id="12" name="组合 11"/>
            <p:cNvGrpSpPr/>
            <p:nvPr/>
          </p:nvGrpSpPr>
          <p:grpSpPr>
            <a:xfrm>
              <a:off x="17075" y="491"/>
              <a:ext cx="1643" cy="364"/>
              <a:chOff x="17075" y="619"/>
              <a:chExt cx="1643" cy="364"/>
            </a:xfrm>
          </p:grpSpPr>
          <p:sp>
            <p:nvSpPr>
              <p:cNvPr id="13" name="Shape 22"/>
              <p:cNvSpPr>
                <a:spLocks noChangeArrowheads="1"/>
              </p:cNvSpPr>
              <p:nvPr/>
            </p:nvSpPr>
            <p:spPr bwMode="auto">
              <a:xfrm>
                <a:off x="17075" y="619"/>
                <a:ext cx="1643" cy="29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  <a:miter lim="400000"/>
              </a:ln>
            </p:spPr>
            <p:txBody>
              <a:bodyPr lIns="45718" rIns="45718" anchor="ctr"/>
              <a:p>
                <a:pPr hangingPunct="0"/>
                <a:endParaRPr lang="en-US" altLang="zh-CN" sz="1800" b="0" baseline="0">
                  <a:solidFill>
                    <a:srgbClr val="DF2024"/>
                  </a:solidFill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16" name="Shape 26"/>
              <p:cNvSpPr/>
              <p:nvPr/>
            </p:nvSpPr>
            <p:spPr>
              <a:xfrm>
                <a:off x="17272" y="646"/>
                <a:ext cx="1250" cy="337"/>
              </a:xfrm>
              <a:prstGeom prst="rect">
                <a:avLst/>
              </a:prstGeom>
              <a:ln w="12700">
                <a:miter lim="400000"/>
              </a:ln>
              <a:effectLst/>
            </p:spPr>
            <p:txBody>
              <a:bodyPr wrap="square" lIns="45718" rIns="45718">
                <a:spAutoFit/>
              </a:bodyPr>
              <a:p>
                <a:pPr algn="ctr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 sz="4200" b="0" baseline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defRPr>
                </a:pPr>
                <a:r>
                  <a:rPr lang="en-US" altLang="zh-CN" sz="450" kern="0" baseline="0" dirty="0">
                    <a:solidFill>
                      <a:srgbClr val="D62F2F"/>
                    </a:solidFill>
                    <a:effectLst/>
                    <a:sym typeface="微软雅黑" panose="020B0503020204020204" pitchFamily="34" charset="-122"/>
                  </a:rPr>
                  <a:t>www.xybsyw.com</a:t>
                </a:r>
                <a:endParaRPr lang="en-US" altLang="zh-CN" sz="450" kern="0" baseline="0" dirty="0">
                  <a:solidFill>
                    <a:srgbClr val="D62F2F"/>
                  </a:solidFill>
                  <a:effectLst/>
                  <a:sym typeface="微软雅黑" panose="020B0503020204020204" pitchFamily="34" charset="-122"/>
                </a:endParaRPr>
              </a:p>
            </p:txBody>
          </p:sp>
        </p:grpSp>
        <p:pic>
          <p:nvPicPr>
            <p:cNvPr id="14" name="图片 13" descr="红色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7432" y="277"/>
              <a:ext cx="929" cy="299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/>
              <a:t>学生电脑网页操作</a:t>
            </a:r>
            <a:r>
              <a:rPr lang="en-US" altLang="zh-CN"/>
              <a:t>-</a:t>
            </a:r>
            <a:r>
              <a:rPr lang="zh-CN" altLang="en-US"/>
              <a:t>主要功能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2342515" y="1219200"/>
            <a:ext cx="4120515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algn="l" fontAlgn="base">
              <a:lnSpc>
                <a:spcPct val="150000"/>
              </a:lnSpc>
              <a:buClrTx/>
              <a:buSzTx/>
              <a:defRPr/>
            </a:pPr>
            <a:r>
              <a:rPr lang="en-US" altLang="zh-CN" sz="18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1</a:t>
            </a:r>
            <a:r>
              <a:rPr lang="zh-CN" altLang="en-US" sz="18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、预实习报告</a:t>
            </a:r>
            <a:endParaRPr lang="zh-CN" altLang="en-US" sz="1800" b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lvl="0" algn="l" fontAlgn="base">
              <a:lnSpc>
                <a:spcPct val="150000"/>
              </a:lnSpc>
              <a:buClrTx/>
              <a:buSzTx/>
              <a:defRPr/>
            </a:pPr>
            <a:r>
              <a:rPr lang="en-US" altLang="zh-CN" sz="18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2</a:t>
            </a:r>
            <a:r>
              <a:rPr lang="zh-CN" altLang="en-US" sz="18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、三方协议</a:t>
            </a:r>
            <a:endParaRPr lang="zh-CN" altLang="en-US" sz="1800" b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lvl="0" algn="l" fontAlgn="base">
              <a:lnSpc>
                <a:spcPct val="150000"/>
              </a:lnSpc>
              <a:buClrTx/>
              <a:buSzTx/>
              <a:defRPr/>
            </a:pPr>
            <a:r>
              <a:rPr lang="en-US" altLang="zh-CN" sz="18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3</a:t>
            </a:r>
            <a:r>
              <a:rPr lang="zh-CN" altLang="en-US" sz="18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、</a:t>
            </a:r>
            <a:r>
              <a:rPr lang="zh-CN" altLang="en-US" sz="18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实习报告</a:t>
            </a:r>
            <a:endParaRPr lang="en-US" altLang="zh-CN" sz="1800" b="0" strike="noStrike" noProof="1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  <a:p>
            <a:pPr lvl="0" algn="l" fontAlgn="base">
              <a:lnSpc>
                <a:spcPct val="150000"/>
              </a:lnSpc>
              <a:buClrTx/>
              <a:buSzTx/>
              <a:defRPr/>
            </a:pPr>
            <a:r>
              <a:rPr lang="en-US" altLang="zh-CN" sz="18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4、</a:t>
            </a:r>
            <a:r>
              <a:rPr lang="zh-CN" altLang="en-US" sz="18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实习</a:t>
            </a:r>
            <a:r>
              <a:rPr lang="zh-CN" altLang="en-US" sz="1800" b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成绩鉴定</a:t>
            </a:r>
            <a:endParaRPr lang="zh-CN" altLang="en-US" sz="18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748155" y="3485515"/>
            <a:ext cx="5647690" cy="4603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120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注意：学籍认证、提交周日志、提交自主实习岗位、提交实习评价等操作也可以在</a:t>
            </a:r>
            <a:r>
              <a:rPr lang="en-US" altLang="zh-CN" sz="120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PC</a:t>
            </a:r>
            <a:r>
              <a:rPr lang="zh-CN" altLang="en-US" sz="120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宋体" panose="02010600030101010101" pitchFamily="2" charset="-122"/>
              </a:rPr>
              <a:t>网页端操作，但移动端更方便。</a:t>
            </a:r>
            <a:endParaRPr lang="zh-CN" altLang="en-US" sz="120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 altLang="zh-CN"/>
              <a:t>4.1 </a:t>
            </a:r>
            <a:r>
              <a:rPr lang="zh-CN" altLang="en-US"/>
              <a:t>学生电脑网页操作</a:t>
            </a:r>
            <a:r>
              <a:rPr lang="en-US" altLang="zh-CN"/>
              <a:t>-</a:t>
            </a:r>
            <a:r>
              <a:rPr lang="zh-CN" altLang="en-US"/>
              <a:t>主界面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27380"/>
            <a:ext cx="8828405" cy="2986405"/>
          </a:xfrm>
          <a:prstGeom prst="rect">
            <a:avLst/>
          </a:prstGeom>
        </p:spPr>
      </p:pic>
      <p:cxnSp>
        <p:nvCxnSpPr>
          <p:cNvPr id="8" name="直接箭头连接符 7"/>
          <p:cNvCxnSpPr/>
          <p:nvPr/>
        </p:nvCxnSpPr>
        <p:spPr>
          <a:xfrm flipH="1" flipV="1">
            <a:off x="2483485" y="987425"/>
            <a:ext cx="472440" cy="481330"/>
          </a:xfrm>
          <a:prstGeom prst="straightConnector1">
            <a:avLst/>
          </a:prstGeom>
          <a:ln w="28575" cmpd="sng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60325" y="3651885"/>
            <a:ext cx="87077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登录后，点击我要实习，进入实习的主界面，如果点击报错或退出，可以看下左侧标注为主，是否有去认证的提示，如果有表示学籍还未认证，需要先点击认证学籍。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 altLang="zh-CN">
                <a:sym typeface="+mn-ea"/>
              </a:rPr>
              <a:t>4.1 </a:t>
            </a:r>
            <a:r>
              <a:rPr lang="zh-CN" altLang="en-US">
                <a:sym typeface="+mn-ea"/>
              </a:rPr>
              <a:t>学生电脑网页操作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主界面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20" y="465455"/>
            <a:ext cx="9077960" cy="433959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987675" y="4228465"/>
            <a:ext cx="41490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点击左侧主菜单，可进入相应模块，比如三方协议、周志、实习报告等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 altLang="zh-CN"/>
              <a:t>4.2 </a:t>
            </a:r>
            <a:r>
              <a:rPr lang="zh-CN" altLang="en-US"/>
              <a:t>学生电脑网页操作</a:t>
            </a:r>
            <a:r>
              <a:rPr lang="en-US" altLang="zh-CN"/>
              <a:t>-</a:t>
            </a:r>
            <a:r>
              <a:rPr lang="zh-CN" altLang="en-US"/>
              <a:t>预实习报告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315" y="466090"/>
            <a:ext cx="9036685" cy="334518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83540" y="4013835"/>
            <a:ext cx="557657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点击提交预实习报告，下载预实习报告模板，填写好后提交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 altLang="zh-CN">
                <a:sym typeface="+mn-ea"/>
              </a:rPr>
              <a:t>4.3 </a:t>
            </a:r>
            <a:r>
              <a:rPr lang="zh-CN" altLang="en-US">
                <a:sym typeface="+mn-ea"/>
              </a:rPr>
              <a:t>学生电脑网页操作</a:t>
            </a:r>
            <a:r>
              <a:rPr lang="en-US" altLang="zh-CN">
                <a:sym typeface="+mn-ea"/>
              </a:rPr>
              <a:t>-</a:t>
            </a:r>
            <a:r>
              <a:rPr lang="zh-CN">
                <a:sym typeface="+mn-ea"/>
              </a:rPr>
              <a:t>三方协议</a:t>
            </a:r>
            <a:endParaRPr lang="zh-CN"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55625"/>
            <a:ext cx="9025890" cy="231076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60040"/>
            <a:ext cx="9025890" cy="224980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449955" y="1014730"/>
            <a:ext cx="50101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移动端和网页端都可以提交三方协议，但移动端只能提交图片格式，网页端可以提交pdf文档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 altLang="zh-CN"/>
              <a:t>4.4 </a:t>
            </a:r>
            <a:r>
              <a:rPr lang="zh-CN" altLang="en-US"/>
              <a:t>学生电脑网页操作</a:t>
            </a:r>
            <a:r>
              <a:rPr lang="en-US" altLang="zh-CN"/>
              <a:t>-</a:t>
            </a:r>
            <a:r>
              <a:rPr lang="zh-CN" altLang="en-US"/>
              <a:t>实习报告</a:t>
            </a:r>
            <a:r>
              <a:rPr lang="en-US" altLang="zh-CN"/>
              <a:t>-</a:t>
            </a:r>
            <a:r>
              <a:rPr lang="zh-CN" altLang="en-US"/>
              <a:t>上传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431165" y="339725"/>
            <a:ext cx="8388985" cy="50673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R="0" algn="l" defTabSz="914400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kern="1200" cap="none" spc="0" normalizeH="0" baseline="0" noProof="1" smtClean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路径：</a:t>
            </a:r>
            <a:r>
              <a:rPr kumimoji="0" lang="zh-CN" altLang="en-US" sz="1600" b="0" kern="1200" cap="none" spc="0" normalizeH="0" baseline="0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提交实习报告，</a:t>
            </a:r>
            <a:r>
              <a:rPr kumimoji="0" lang="zh-CN" altLang="en-US" sz="1600" b="0" kern="1200" cap="none" spc="0" normalizeH="0" baseline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我要实习</a:t>
            </a:r>
            <a:r>
              <a:rPr lang="en-US" altLang="zh-CN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altLang="en-US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实习报告</a:t>
            </a:r>
            <a:r>
              <a:rPr lang="en-US" altLang="zh-CN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altLang="en-US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下载报告模板</a:t>
            </a:r>
            <a:r>
              <a:rPr lang="en-US" altLang="zh-CN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altLang="en-US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上传</a:t>
            </a:r>
            <a:endParaRPr kumimoji="0" lang="zh-CN" altLang="en-US" b="0" kern="1200" cap="none" spc="0" normalizeH="0" baseline="0" noProof="1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070" y="915670"/>
            <a:ext cx="8839200" cy="419290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815205" y="1773555"/>
            <a:ext cx="40049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ea typeface="宋体" panose="02010600030101010101" pitchFamily="2" charset="-122"/>
              </a:rPr>
              <a:t>先完成实习评价，完成后点击提交实习报告下载模板，下载模板填写好上传</a:t>
            </a:r>
            <a:endParaRPr lang="zh-CN" altLang="en-US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Shape 22"/>
          <p:cNvSpPr>
            <a:spLocks noChangeArrowheads="1"/>
          </p:cNvSpPr>
          <p:nvPr/>
        </p:nvSpPr>
        <p:spPr bwMode="auto">
          <a:xfrm>
            <a:off x="-952" y="1447324"/>
            <a:ext cx="9144953" cy="1966913"/>
          </a:xfrm>
          <a:prstGeom prst="rect">
            <a:avLst/>
          </a:prstGeom>
          <a:solidFill>
            <a:srgbClr val="C51A24"/>
          </a:solidFill>
          <a:ln w="12700">
            <a:noFill/>
            <a:miter lim="400000"/>
          </a:ln>
        </p:spPr>
        <p:txBody>
          <a:bodyPr lIns="45718" rIns="45718" anchor="ctr"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" name="Shape 22"/>
          <p:cNvSpPr>
            <a:spLocks noChangeArrowheads="1"/>
          </p:cNvSpPr>
          <p:nvPr/>
        </p:nvSpPr>
        <p:spPr bwMode="auto">
          <a:xfrm>
            <a:off x="897255" y="1504474"/>
            <a:ext cx="1534478" cy="2319338"/>
          </a:xfrm>
          <a:prstGeom prst="rect">
            <a:avLst/>
          </a:prstGeom>
          <a:solidFill>
            <a:schemeClr val="bg1"/>
          </a:solidFill>
          <a:ln w="12700">
            <a:noFill/>
            <a:miter lim="400000"/>
          </a:ln>
          <a:effectLst>
            <a:outerShdw blurRad="76200" dir="13500000" sy="23000" kx="1200000" algn="br" rotWithShape="0">
              <a:srgbClr val="B90003">
                <a:alpha val="20000"/>
              </a:srgbClr>
            </a:outerShdw>
          </a:effectLst>
        </p:spPr>
        <p:txBody>
          <a:bodyPr lIns="45718" rIns="45718" anchor="ctr"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11555" y="1814036"/>
            <a:ext cx="1290638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7200" dirty="0" smtClean="0">
                <a:solidFill>
                  <a:srgbClr val="C00000"/>
                </a:solidFill>
                <a:effectLst/>
                <a:latin typeface="DIN Alternate" panose="020B0500000000000000" charset="0"/>
                <a:ea typeface="微软雅黑" panose="020B0503020204020204" pitchFamily="34" charset="-122"/>
                <a:cs typeface="DIN Alternate" panose="020B0500000000000000" charset="0"/>
                <a:sym typeface="+mn-ea"/>
              </a:rPr>
              <a:t> </a:t>
            </a:r>
            <a:r>
              <a:rPr lang="en-US" altLang="zh-CN" sz="7200" b="1" dirty="0" smtClean="0">
                <a:solidFill>
                  <a:srgbClr val="C00000"/>
                </a:solidFill>
                <a:effectLst/>
                <a:latin typeface="DIN Alternate" panose="020B0500000000000000" charset="0"/>
                <a:ea typeface="Microsoft YaHei Bold" panose="020B0502040204020203" charset="-122"/>
                <a:cs typeface="DIN Alternate" panose="020B0500000000000000" charset="0"/>
                <a:sym typeface="+mn-ea"/>
              </a:rPr>
              <a:t>01</a:t>
            </a:r>
            <a:endParaRPr lang="en-US" altLang="zh-CN" sz="7200" b="1" dirty="0" smtClean="0">
              <a:solidFill>
                <a:srgbClr val="C00000"/>
              </a:solidFill>
              <a:effectLst/>
              <a:latin typeface="DIN Alternate" panose="020B0500000000000000" charset="0"/>
              <a:ea typeface="Microsoft YaHei Bold" panose="020B0502040204020203" charset="-122"/>
              <a:cs typeface="DIN Alternate" panose="020B0500000000000000" charset="0"/>
              <a:sym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781776" y="2007394"/>
            <a:ext cx="4361498" cy="553085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rIns="45718" rtlCol="0">
            <a:spAutoFit/>
          </a:bodyPr>
          <a:p>
            <a:pPr lvl="0" algn="l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3000">
                <a:latin typeface="微软雅黑" panose="020B0503020204020204" pitchFamily="34" charset="-122"/>
                <a:ea typeface="微软雅黑" panose="020B0503020204020204" pitchFamily="34" charset="-122"/>
              </a:rPr>
              <a:t>平台角色和流程概述</a:t>
            </a:r>
            <a:endParaRPr lang="zh-CN" sz="3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781776" y="2596039"/>
            <a:ext cx="4486751" cy="229870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tIns="34290" rIns="45718" bIns="34290" anchor="t">
            <a:spAutoFit/>
          </a:bodyPr>
          <a:p>
            <a:pPr lvl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050" kern="0" dirty="0">
                <a:sym typeface="+mn-ea"/>
              </a:rPr>
              <a:t>校友邦平台角色介绍和整体流程概述</a:t>
            </a:r>
            <a:endParaRPr lang="zh-CN" sz="1050" kern="0" dirty="0"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12190" y="2826385"/>
            <a:ext cx="1120775" cy="4603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r"/>
            <a:r>
              <a:rPr lang="en-US" altLang="zh-CN" sz="2400" dirty="0">
                <a:solidFill>
                  <a:srgbClr val="C00000"/>
                </a:solidFill>
                <a:latin typeface="DIN Alternate" panose="020B0500000000000000" charset="0"/>
                <a:ea typeface="方正黑体简体" panose="02010601030101010101" pitchFamily="2" charset="-122"/>
                <a:cs typeface="DIN Alternate" panose="020B0500000000000000" charset="0"/>
                <a:sym typeface="Noto Serif CJK SC" panose="02020400000000000000" pitchFamily="18" charset="-122"/>
              </a:rPr>
              <a:t>PART</a:t>
            </a:r>
            <a:endParaRPr lang="en-US" altLang="zh-CN" sz="2400" dirty="0">
              <a:solidFill>
                <a:srgbClr val="C00000"/>
              </a:solidFill>
              <a:latin typeface="DIN Alternate" panose="020B0500000000000000" charset="0"/>
              <a:ea typeface="方正黑体简体" panose="02010601030101010101" pitchFamily="2" charset="-122"/>
              <a:cs typeface="DIN Alternate" panose="020B0500000000000000" charset="0"/>
              <a:sym typeface="Noto Serif CJK SC" panose="02020400000000000000" pitchFamily="18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8131969" y="131921"/>
            <a:ext cx="782479" cy="275273"/>
            <a:chOff x="17075" y="277"/>
            <a:chExt cx="1643" cy="578"/>
          </a:xfrm>
        </p:grpSpPr>
        <p:grpSp>
          <p:nvGrpSpPr>
            <p:cNvPr id="12" name="组合 11"/>
            <p:cNvGrpSpPr/>
            <p:nvPr/>
          </p:nvGrpSpPr>
          <p:grpSpPr>
            <a:xfrm>
              <a:off x="17075" y="491"/>
              <a:ext cx="1643" cy="364"/>
              <a:chOff x="17075" y="619"/>
              <a:chExt cx="1643" cy="364"/>
            </a:xfrm>
          </p:grpSpPr>
          <p:sp>
            <p:nvSpPr>
              <p:cNvPr id="13" name="Shape 22"/>
              <p:cNvSpPr>
                <a:spLocks noChangeArrowheads="1"/>
              </p:cNvSpPr>
              <p:nvPr/>
            </p:nvSpPr>
            <p:spPr bwMode="auto">
              <a:xfrm>
                <a:off x="17075" y="619"/>
                <a:ext cx="1643" cy="29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  <a:miter lim="400000"/>
              </a:ln>
            </p:spPr>
            <p:txBody>
              <a:bodyPr lIns="45718" rIns="45718" anchor="ctr"/>
              <a:p>
                <a:pPr hangingPunct="0"/>
                <a:endParaRPr lang="en-US" altLang="zh-CN" sz="1800" b="0" baseline="0">
                  <a:solidFill>
                    <a:srgbClr val="DF2024"/>
                  </a:solidFill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16" name="Shape 26"/>
              <p:cNvSpPr/>
              <p:nvPr/>
            </p:nvSpPr>
            <p:spPr>
              <a:xfrm>
                <a:off x="17272" y="646"/>
                <a:ext cx="1250" cy="337"/>
              </a:xfrm>
              <a:prstGeom prst="rect">
                <a:avLst/>
              </a:prstGeom>
              <a:ln w="12700">
                <a:miter lim="400000"/>
              </a:ln>
              <a:effectLst/>
            </p:spPr>
            <p:txBody>
              <a:bodyPr wrap="square" lIns="45718" rIns="45718">
                <a:spAutoFit/>
              </a:bodyPr>
              <a:p>
                <a:pPr algn="ctr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 sz="4200" b="0" baseline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defRPr>
                </a:pPr>
                <a:r>
                  <a:rPr lang="en-US" altLang="zh-CN" sz="450" kern="0" baseline="0" dirty="0">
                    <a:solidFill>
                      <a:srgbClr val="D62F2F"/>
                    </a:solidFill>
                    <a:effectLst/>
                    <a:sym typeface="微软雅黑" panose="020B0503020204020204" pitchFamily="34" charset="-122"/>
                  </a:rPr>
                  <a:t>www.xybsyw.com</a:t>
                </a:r>
                <a:endParaRPr lang="en-US" altLang="zh-CN" sz="450" kern="0" baseline="0" dirty="0">
                  <a:solidFill>
                    <a:srgbClr val="D62F2F"/>
                  </a:solidFill>
                  <a:effectLst/>
                  <a:sym typeface="微软雅黑" panose="020B0503020204020204" pitchFamily="34" charset="-122"/>
                </a:endParaRPr>
              </a:p>
            </p:txBody>
          </p:sp>
        </p:grpSp>
        <p:pic>
          <p:nvPicPr>
            <p:cNvPr id="14" name="图片 13" descr="红色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7432" y="277"/>
              <a:ext cx="929" cy="299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 altLang="zh-CN">
                <a:sym typeface="+mn-ea"/>
              </a:rPr>
              <a:t>4.4 </a:t>
            </a:r>
            <a:r>
              <a:rPr lang="zh-CN" altLang="en-US">
                <a:sym typeface="+mn-ea"/>
              </a:rPr>
              <a:t>学生电脑网页操作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实习报告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导出</a:t>
            </a:r>
            <a:endParaRPr lang="zh-CN" altLang="en-US"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95605" y="337185"/>
            <a:ext cx="8388985" cy="50673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R="0" algn="l" defTabSz="914400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kern="1200" cap="none" spc="0" normalizeH="0" baseline="0" noProof="1" smtClean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路径：</a:t>
            </a:r>
            <a:r>
              <a:rPr kumimoji="0" lang="zh-CN" altLang="en-US" sz="1600" b="0" kern="1200" cap="none" spc="0" normalizeH="0" baseline="0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下载实习手册，</a:t>
            </a:r>
            <a:r>
              <a:rPr kumimoji="0" lang="zh-CN" altLang="en-US" sz="1600" b="0" kern="1200" cap="none" spc="0" normalizeH="0" baseline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我要实习</a:t>
            </a:r>
            <a:r>
              <a:rPr lang="en-US" altLang="zh-CN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altLang="en-US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实习报告</a:t>
            </a:r>
            <a:r>
              <a:rPr lang="en-US" altLang="zh-CN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altLang="en-US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已通过</a:t>
            </a:r>
            <a:r>
              <a:rPr lang="en-US" altLang="zh-CN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altLang="en-US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导出实习手册</a:t>
            </a:r>
            <a:endParaRPr kumimoji="0" lang="zh-CN" altLang="en-US" b="0" kern="1200" cap="none" spc="0" normalizeH="0" baseline="0" noProof="1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705" y="843915"/>
            <a:ext cx="8779510" cy="32480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3845" y="2931795"/>
            <a:ext cx="3448050" cy="208597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37820" y="4217670"/>
            <a:ext cx="49542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点击下载实习手册，阅读说明，点击</a:t>
            </a:r>
            <a:r>
              <a:rPr lang="en-US" altLang="zh-CN">
                <a:solidFill>
                  <a:srgbClr val="FF0000"/>
                </a:solidFill>
              </a:rPr>
              <a:t>“</a:t>
            </a:r>
            <a:r>
              <a:rPr lang="zh-CN" altLang="en-US">
                <a:solidFill>
                  <a:srgbClr val="FF0000"/>
                </a:solidFill>
              </a:rPr>
              <a:t>我已熟知</a:t>
            </a:r>
            <a:r>
              <a:rPr lang="en-US" altLang="zh-CN">
                <a:solidFill>
                  <a:srgbClr val="FF0000"/>
                </a:solidFill>
              </a:rPr>
              <a:t>”</a:t>
            </a:r>
            <a:r>
              <a:rPr lang="zh-CN" altLang="en-US">
                <a:solidFill>
                  <a:srgbClr val="FF0000"/>
                </a:solidFill>
                <a:ea typeface="宋体" panose="02010600030101010101" pitchFamily="2" charset="-122"/>
              </a:rPr>
              <a:t>，然后导出实习手册</a:t>
            </a:r>
            <a:endParaRPr lang="zh-CN" altLang="en-US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 altLang="zh-CN"/>
              <a:t>4.5 </a:t>
            </a:r>
            <a:r>
              <a:rPr lang="zh-CN" altLang="en-US"/>
              <a:t>学生电脑网页操作</a:t>
            </a:r>
            <a:r>
              <a:rPr lang="en-US" altLang="zh-CN"/>
              <a:t>-</a:t>
            </a:r>
            <a:r>
              <a:rPr lang="zh-CN" altLang="en-US"/>
              <a:t>实习成绩鉴定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07950" y="349250"/>
            <a:ext cx="8928735" cy="50673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R="0" algn="l" defTabSz="914400">
              <a:lnSpc>
                <a:spcPct val="15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kern="1200" cap="none" spc="0" normalizeH="0" baseline="0" noProof="1" smtClean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路径：</a:t>
            </a:r>
            <a:r>
              <a:rPr kumimoji="0" lang="zh-CN" altLang="en-US" sz="1600" b="0" kern="1200" cap="none" spc="0" normalizeH="0" baseline="0" noProof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成绩鉴定表，</a:t>
            </a:r>
            <a:r>
              <a:rPr kumimoji="0" lang="zh-CN" altLang="en-US" sz="1600" b="0" kern="1200" cap="none" spc="0" normalizeH="0" baseline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我要实习</a:t>
            </a:r>
            <a:r>
              <a:rPr lang="en-US" altLang="zh-CN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altLang="en-US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实习成绩鉴定表</a:t>
            </a:r>
            <a:r>
              <a:rPr lang="en-US" altLang="zh-CN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altLang="en-US" b="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完成老师设置的鉴定项</a:t>
            </a:r>
            <a:r>
              <a:rPr lang="en-US" altLang="zh-CN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→</a:t>
            </a:r>
            <a:r>
              <a:rPr lang="zh-CN" altLang="en-US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导出实习成绩鉴定表</a:t>
            </a:r>
            <a:endParaRPr kumimoji="0" lang="zh-CN" altLang="en-US" b="0" kern="1200" cap="none" spc="0" normalizeH="0" baseline="0" noProof="1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950" y="843915"/>
            <a:ext cx="8628380" cy="23209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805" y="3363595"/>
            <a:ext cx="8518525" cy="17748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22"/>
          <p:cNvSpPr>
            <a:spLocks noChangeArrowheads="1"/>
          </p:cNvSpPr>
          <p:nvPr/>
        </p:nvSpPr>
        <p:spPr bwMode="auto">
          <a:xfrm>
            <a:off x="-10954" y="1255395"/>
            <a:ext cx="9154478" cy="2175034"/>
          </a:xfrm>
          <a:prstGeom prst="rect">
            <a:avLst/>
          </a:prstGeom>
          <a:solidFill>
            <a:schemeClr val="bg2"/>
          </a:solidFill>
          <a:ln w="12700">
            <a:noFill/>
            <a:miter lim="400000"/>
          </a:ln>
        </p:spPr>
        <p:txBody>
          <a:bodyPr lIns="45718" rIns="45718" anchor="ctr"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148" name="Shape 22"/>
          <p:cNvSpPr>
            <a:spLocks noChangeArrowheads="1"/>
          </p:cNvSpPr>
          <p:nvPr/>
        </p:nvSpPr>
        <p:spPr bwMode="auto">
          <a:xfrm>
            <a:off x="728186" y="952976"/>
            <a:ext cx="7687628" cy="2679383"/>
          </a:xfrm>
          <a:prstGeom prst="rect">
            <a:avLst/>
          </a:prstGeom>
          <a:solidFill>
            <a:srgbClr val="C51A24"/>
          </a:solidFill>
          <a:ln w="12700">
            <a:noFill/>
            <a:miter lim="400000"/>
          </a:ln>
        </p:spPr>
        <p:txBody>
          <a:bodyPr lIns="45718" rIns="45718" anchor="ctr"/>
          <a:lstStyle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6151" name="未标题-2-01.png" descr="未标题-2-01.png"/>
          <p:cNvPicPr>
            <a:picLocks noChangeAspect="1"/>
          </p:cNvPicPr>
          <p:nvPr/>
        </p:nvPicPr>
        <p:blipFill>
          <a:blip r:embed="rId1"/>
          <a:srcRect l="11929" t="5841" r="17577" b="54250"/>
          <a:stretch>
            <a:fillRect/>
          </a:stretch>
        </p:blipFill>
        <p:spPr bwMode="auto">
          <a:xfrm>
            <a:off x="-612299" y="-8890"/>
            <a:ext cx="9158764" cy="515207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2" name="Shape 26"/>
          <p:cNvSpPr/>
          <p:nvPr/>
        </p:nvSpPr>
        <p:spPr>
          <a:xfrm>
            <a:off x="3091339" y="1433036"/>
            <a:ext cx="2961323" cy="645160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rIns="45718">
            <a:spAutoFit/>
          </a:bodyPr>
          <a:p>
            <a:pPr lvl="0" algn="dist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3600" b="1" kern="0" dirty="0">
                <a:sym typeface="微软雅黑" panose="020B0503020204020204" pitchFamily="34" charset="-122"/>
              </a:rPr>
              <a:t>谢谢观看</a:t>
            </a:r>
            <a:endParaRPr lang="zh-CN" sz="3600" b="1" kern="0" dirty="0">
              <a:sym typeface="微软雅黑" panose="020B0503020204020204" pitchFamily="34" charset="-122"/>
            </a:endParaRPr>
          </a:p>
        </p:txBody>
      </p:sp>
      <p:sp>
        <p:nvSpPr>
          <p:cNvPr id="3" name="Shape 26"/>
          <p:cNvSpPr/>
          <p:nvPr/>
        </p:nvSpPr>
        <p:spPr>
          <a:xfrm>
            <a:off x="4078923" y="2421255"/>
            <a:ext cx="3814763" cy="506730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rIns="45718">
            <a:spAutoFit/>
          </a:bodyPr>
          <a:p>
            <a:pPr algn="l" fontAlgn="auto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altLang="en-US" sz="1350">
                <a:sym typeface="+mn-ea"/>
              </a:rPr>
              <a:t>客服电话：</a:t>
            </a:r>
            <a:r>
              <a:rPr lang="en-US" altLang="zh-CN" sz="1350">
                <a:sym typeface="+mn-ea"/>
              </a:rPr>
              <a:t>0579-82722068</a:t>
            </a:r>
            <a:endParaRPr lang="zh-CN" altLang="en-US" sz="1350"/>
          </a:p>
          <a:p>
            <a:pPr algn="l" fontAlgn="auto" hangingPunct="0">
              <a:spcBef>
                <a:spcPts val="0"/>
              </a:spcBef>
              <a:spcAft>
                <a:spcPts val="0"/>
              </a:spcAft>
              <a:buClrTx/>
              <a:buSzTx/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en-US" altLang="zh-CN" sz="1350">
                <a:sym typeface="微软雅黑" panose="020B0503020204020204" pitchFamily="34" charset="-122"/>
              </a:rPr>
              <a:t>←</a:t>
            </a:r>
            <a:r>
              <a:rPr lang="zh-CN" altLang="en-US" sz="1350">
                <a:sym typeface="微软雅黑" panose="020B0503020204020204" pitchFamily="34" charset="-122"/>
              </a:rPr>
              <a:t>微信扫码加好友</a:t>
            </a:r>
            <a:endParaRPr lang="zh-CN" altLang="en-US" sz="1350" baseline="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3172778" y="2167890"/>
            <a:ext cx="28670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4010978" y="3966210"/>
            <a:ext cx="1122521" cy="359569"/>
            <a:chOff x="8365" y="9148"/>
            <a:chExt cx="2357" cy="755"/>
          </a:xfrm>
        </p:grpSpPr>
        <p:sp>
          <p:nvSpPr>
            <p:cNvPr id="6" name="Shape 22"/>
            <p:cNvSpPr>
              <a:spLocks noChangeArrowheads="1"/>
            </p:cNvSpPr>
            <p:nvPr/>
          </p:nvSpPr>
          <p:spPr bwMode="auto">
            <a:xfrm>
              <a:off x="8365" y="9454"/>
              <a:ext cx="2357" cy="4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  <a:miter lim="400000"/>
            </a:ln>
          </p:spPr>
          <p:txBody>
            <a:bodyPr lIns="45718" rIns="45718" anchor="ctr"/>
            <a:p>
              <a:pPr hangingPunct="0"/>
              <a:endParaRPr lang="en-US" altLang="zh-CN" sz="1800" b="0" baseline="0">
                <a:solidFill>
                  <a:srgbClr val="DF2024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7" name="Shape 26"/>
            <p:cNvSpPr/>
            <p:nvPr/>
          </p:nvSpPr>
          <p:spPr>
            <a:xfrm>
              <a:off x="8647" y="9518"/>
              <a:ext cx="1793" cy="385"/>
            </a:xfrm>
            <a:prstGeom prst="rect">
              <a:avLst/>
            </a:prstGeom>
            <a:ln w="12700">
              <a:miter lim="400000"/>
            </a:ln>
            <a:effectLst/>
          </p:spPr>
          <p:txBody>
            <a:bodyPr wrap="square" lIns="45718" rIns="45718">
              <a:spAutoFit/>
            </a:bodyPr>
            <a:p>
              <a:pPr algn="ctr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 sz="4200" b="0" baseline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defRPr>
              </a:pPr>
              <a:r>
                <a:rPr lang="en-US" altLang="zh-CN" sz="600" kern="0" baseline="0" dirty="0">
                  <a:solidFill>
                    <a:srgbClr val="C00000"/>
                  </a:solidFill>
                  <a:effectLst/>
                  <a:sym typeface="微软雅黑" panose="020B0503020204020204" pitchFamily="34" charset="-122"/>
                </a:rPr>
                <a:t>www.xybsyw.com</a:t>
              </a:r>
              <a:endParaRPr lang="en-US" altLang="zh-CN" sz="600" kern="0" baseline="0" dirty="0">
                <a:solidFill>
                  <a:srgbClr val="C00000"/>
                </a:solidFill>
                <a:effectLst/>
                <a:sym typeface="微软雅黑" panose="020B0503020204020204" pitchFamily="34" charset="-122"/>
              </a:endParaRPr>
            </a:p>
          </p:txBody>
        </p:sp>
        <p:pic>
          <p:nvPicPr>
            <p:cNvPr id="32" name="图片 31" descr="红色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876" y="9148"/>
              <a:ext cx="1335" cy="430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>
                <a:sym typeface="+mn-ea"/>
              </a:rPr>
              <a:t>平台角色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按账号权限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00200" y="720090"/>
            <a:ext cx="5943600" cy="37033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>
                <a:sym typeface="+mn-ea"/>
              </a:rPr>
              <a:t>平台角色</a:t>
            </a:r>
            <a:r>
              <a:rPr lang="en-US" altLang="zh-CN">
                <a:sym typeface="+mn-ea"/>
              </a:rPr>
              <a:t>-</a:t>
            </a:r>
            <a:r>
              <a:rPr lang="zh-CN" altLang="en-US">
                <a:sym typeface="+mn-ea"/>
              </a:rPr>
              <a:t>按账号权限</a:t>
            </a:r>
            <a:endParaRPr lang="zh-CN" altLang="en-US"/>
          </a:p>
        </p:txBody>
      </p:sp>
      <p:sp>
        <p:nvSpPr>
          <p:cNvPr id="7" name="同侧圆角矩形 6"/>
          <p:cNvSpPr/>
          <p:nvPr/>
        </p:nvSpPr>
        <p:spPr>
          <a:xfrm>
            <a:off x="1454150" y="1969770"/>
            <a:ext cx="1276350" cy="495300"/>
          </a:xfrm>
          <a:prstGeom prst="round2SameRect">
            <a:avLst/>
          </a:prstGeom>
          <a:solidFill>
            <a:srgbClr val="7F7F7F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指导老师</a:t>
            </a:r>
            <a:endParaRPr kumimoji="0" lang="zh-CN" altLang="en-US" sz="16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9" name="同侧圆角矩形 8"/>
          <p:cNvSpPr/>
          <p:nvPr/>
        </p:nvSpPr>
        <p:spPr>
          <a:xfrm>
            <a:off x="1447800" y="926465"/>
            <a:ext cx="1274763" cy="495300"/>
          </a:xfrm>
          <a:prstGeom prst="round2SameRect">
            <a:avLst/>
          </a:prstGeom>
          <a:solidFill>
            <a:srgbClr val="C51A24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学生</a:t>
            </a:r>
            <a:endParaRPr kumimoji="0" lang="zh-CN" altLang="en-US" sz="1600" b="1" i="0" u="none" strike="noStrike" kern="1200" cap="none" spc="0" normalizeH="0" baseline="0" noProof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18" name="同侧圆角矩形 17"/>
          <p:cNvSpPr/>
          <p:nvPr/>
        </p:nvSpPr>
        <p:spPr>
          <a:xfrm>
            <a:off x="807720" y="2922905"/>
            <a:ext cx="2554605" cy="695960"/>
          </a:xfrm>
          <a:prstGeom prst="round2SameRect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实习负责人</a:t>
            </a:r>
            <a:endParaRPr kumimoji="0" lang="zh-CN" altLang="en-US" sz="16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（管理员、实习负责老师）</a:t>
            </a:r>
            <a:endParaRPr kumimoji="0" lang="zh-CN" altLang="en-US" sz="16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19" name="同侧圆角矩形 18"/>
          <p:cNvSpPr/>
          <p:nvPr/>
        </p:nvSpPr>
        <p:spPr>
          <a:xfrm>
            <a:off x="692785" y="4046220"/>
            <a:ext cx="2784475" cy="495300"/>
          </a:xfrm>
          <a:prstGeom prst="round2SameRect">
            <a:avLst/>
          </a:prstGeom>
          <a:solidFill>
            <a:srgbClr val="7F7F7F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教务管理（管理员）</a:t>
            </a:r>
            <a:endParaRPr kumimoji="0" lang="zh-CN" altLang="en-US" sz="16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20" name="右箭头 19"/>
          <p:cNvSpPr/>
          <p:nvPr/>
        </p:nvSpPr>
        <p:spPr>
          <a:xfrm>
            <a:off x="2811463" y="2212658"/>
            <a:ext cx="1512888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418013" y="1707515"/>
            <a:ext cx="4068763" cy="1019175"/>
          </a:xfrm>
          <a:prstGeom prst="rect">
            <a:avLst/>
          </a:prstGeom>
          <a:solidFill>
            <a:srgbClr val="7F7F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600" b="1" i="0" u="none" strike="noStrike" kern="1200" cap="none" spc="0" normalizeH="0" baseline="0" noProof="1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1</a:t>
            </a:r>
            <a:r>
              <a:rPr kumimoji="0" lang="zh-CN" altLang="en-US" sz="1600" b="1" i="0" u="none" strike="noStrike" kern="1200" cap="none" spc="0" normalizeH="0" baseline="0" noProof="1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、岗位、报名审核；</a:t>
            </a:r>
            <a:endParaRPr kumimoji="0" lang="zh-CN" altLang="en-US" sz="1600" b="1" i="0" u="none" strike="noStrike" kern="1200" cap="none" spc="0" normalizeH="0" baseline="0" noProof="1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600" b="1" i="0" u="none" strike="noStrike" kern="1200" cap="none" spc="0" normalizeH="0" baseline="0" noProof="1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2</a:t>
            </a:r>
            <a:r>
              <a:rPr kumimoji="0" lang="zh-CN" altLang="en-US" sz="1600" b="1" i="0" u="none" strike="noStrike" kern="1200" cap="none" spc="0" normalizeH="0" baseline="0" noProof="1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、签到考勤查看提醒；</a:t>
            </a:r>
            <a:endParaRPr kumimoji="0" lang="zh-CN" altLang="en-US" sz="1600" b="1" i="0" u="none" strike="noStrike" kern="1200" cap="none" spc="0" normalizeH="0" baseline="0" noProof="1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600" b="1" i="0" u="none" strike="noStrike" kern="1200" cap="none" spc="0" normalizeH="0" baseline="0" noProof="1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3</a:t>
            </a:r>
            <a:r>
              <a:rPr kumimoji="0" lang="zh-CN" altLang="en-US" sz="1600" b="1" i="0" u="none" strike="noStrike" kern="1200" cap="none" spc="0" normalizeH="0" baseline="0" noProof="1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、周日志和实习报告批阅、实习成绩鉴定；</a:t>
            </a:r>
            <a:endParaRPr kumimoji="0" lang="zh-CN" altLang="en-US" sz="1600" b="1" i="0" u="none" strike="noStrike" kern="1200" cap="none" spc="0" normalizeH="0" baseline="0" noProof="1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4</a:t>
            </a: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、部分统计信息查看。</a:t>
            </a:r>
            <a:endParaRPr kumimoji="0" lang="zh-CN" altLang="en-US" sz="16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23" name="右箭头 22"/>
          <p:cNvSpPr/>
          <p:nvPr/>
        </p:nvSpPr>
        <p:spPr>
          <a:xfrm>
            <a:off x="3408045" y="3232785"/>
            <a:ext cx="96266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4" name="右箭头 23"/>
          <p:cNvSpPr/>
          <p:nvPr/>
        </p:nvSpPr>
        <p:spPr>
          <a:xfrm>
            <a:off x="3529330" y="4255770"/>
            <a:ext cx="795655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5" name="右箭头 24"/>
          <p:cNvSpPr/>
          <p:nvPr/>
        </p:nvSpPr>
        <p:spPr>
          <a:xfrm>
            <a:off x="2759075" y="1183005"/>
            <a:ext cx="156591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4416425" y="2821940"/>
            <a:ext cx="4070350" cy="95440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400" b="1" i="0" u="none" strike="noStrike" kern="1200" cap="none" spc="0" normalizeH="0" baseline="0" noProof="1" smtClean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1</a:t>
            </a:r>
            <a:r>
              <a:rPr kumimoji="0" lang="zh-CN" altLang="en-US" sz="1400" b="1" i="0" u="none" strike="noStrike" kern="1200" cap="none" spc="0" normalizeH="0" baseline="0" noProof="1" smtClean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、发布实习计划（选择实习形式、制定实习要求， 编辑实习项目、关联指导老师）</a:t>
            </a:r>
            <a:endParaRPr kumimoji="0" lang="zh-CN" altLang="en-US" sz="1400" b="1" i="0" u="none" strike="noStrike" kern="1200" cap="none" spc="0" normalizeH="0" baseline="0" noProof="1" smtClean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400" b="1" i="0" u="none" strike="noStrike" kern="1200" cap="none" spc="0" normalizeH="0" baseline="0" noProof="1" smtClean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2</a:t>
            </a:r>
            <a:r>
              <a:rPr kumimoji="0" lang="zh-CN" altLang="en-US" sz="1400" b="1" i="0" u="none" strike="noStrike" kern="1200" cap="none" spc="0" normalizeH="0" baseline="0" noProof="1" smtClean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、实践基地管理；</a:t>
            </a:r>
            <a:endParaRPr kumimoji="0" lang="zh-CN" altLang="en-US" sz="1400" b="1" i="0" u="none" strike="noStrike" kern="1200" cap="none" spc="0" normalizeH="0" baseline="0" noProof="1" smtClean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4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3</a:t>
            </a:r>
            <a:r>
              <a:rPr kumimoji="0" lang="zh-CN" altLang="en-US" sz="14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、查看统计报表等。</a:t>
            </a:r>
            <a:endParaRPr kumimoji="0" lang="zh-CN" altLang="en-US" sz="14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4414520" y="3882390"/>
            <a:ext cx="4072255" cy="803910"/>
          </a:xfrm>
          <a:prstGeom prst="rect">
            <a:avLst/>
          </a:prstGeom>
          <a:solidFill>
            <a:srgbClr val="7F7F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600" b="1" i="0" u="none" strike="noStrike" kern="1200" cap="none" spc="0" normalizeH="0" baseline="0" noProof="1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600" b="1" i="0" u="none" strike="noStrike" kern="1200" cap="none" spc="0" normalizeH="0" baseline="0" noProof="1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1</a:t>
            </a:r>
            <a:r>
              <a:rPr kumimoji="0" lang="zh-CN" altLang="en-US" sz="1600" b="1" i="0" u="none" strike="noStrike" kern="1200" cap="none" spc="0" normalizeH="0" baseline="0" noProof="1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、导入基础信息；</a:t>
            </a:r>
            <a:endParaRPr kumimoji="0" lang="zh-CN" altLang="en-US" sz="1600" b="1" i="0" u="none" strike="noStrike" kern="1200" cap="none" spc="0" normalizeH="0" baseline="0" noProof="1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600" b="1" i="0" u="none" strike="noStrike" kern="1200" cap="none" spc="0" normalizeH="0" baseline="0" noProof="1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2</a:t>
            </a:r>
            <a:r>
              <a:rPr kumimoji="0" lang="zh-CN" altLang="en-US" sz="1600" b="1" i="0" u="none" strike="noStrike" kern="1200" cap="none" spc="0" normalizeH="0" baseline="0" noProof="1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、</a:t>
            </a:r>
            <a:r>
              <a:rPr lang="zh-CN" altLang="en-US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查看统计报表等。</a:t>
            </a:r>
            <a:endParaRPr kumimoji="0" lang="zh-CN" altLang="en-US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4416425" y="510540"/>
            <a:ext cx="4070350" cy="1136650"/>
          </a:xfrm>
          <a:prstGeom prst="rect">
            <a:avLst/>
          </a:prstGeom>
          <a:solidFill>
            <a:srgbClr val="C51A2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1</a:t>
            </a: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、提交实习岗位或报名项目；</a:t>
            </a:r>
            <a:endParaRPr kumimoji="0" lang="zh-CN" altLang="en-US" sz="16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2</a:t>
            </a: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、签到考勤；</a:t>
            </a:r>
            <a:endParaRPr kumimoji="0" lang="zh-CN" altLang="en-US" sz="16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3</a:t>
            </a: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、提交过程材料（周日志等）和实习报告</a:t>
            </a: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；</a:t>
            </a:r>
            <a:endParaRPr kumimoji="0" lang="zh-CN" altLang="en-US" sz="16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4</a:t>
            </a: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、提交成绩鉴定等。</a:t>
            </a:r>
            <a:endParaRPr kumimoji="0" lang="zh-CN" altLang="en-US" sz="16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29" name="上箭头 28"/>
          <p:cNvSpPr/>
          <p:nvPr/>
        </p:nvSpPr>
        <p:spPr>
          <a:xfrm>
            <a:off x="2018030" y="3618865"/>
            <a:ext cx="135255" cy="42735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0" name="上箭头 29"/>
          <p:cNvSpPr/>
          <p:nvPr/>
        </p:nvSpPr>
        <p:spPr>
          <a:xfrm>
            <a:off x="2017395" y="2465070"/>
            <a:ext cx="135255" cy="457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1" name="上下箭头 30"/>
          <p:cNvSpPr/>
          <p:nvPr/>
        </p:nvSpPr>
        <p:spPr>
          <a:xfrm>
            <a:off x="2023745" y="1421765"/>
            <a:ext cx="121920" cy="54737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Text Box 1" descr="矩形 23552"/>
          <p:cNvSpPr>
            <a:spLocks noChangeArrowheads="1"/>
          </p:cNvSpPr>
          <p:nvPr/>
        </p:nvSpPr>
        <p:spPr bwMode="auto">
          <a:xfrm>
            <a:off x="308610" y="133826"/>
            <a:ext cx="2681288" cy="321945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rIns="45718" rtlCol="0">
            <a:spAutoFit/>
          </a:bodyPr>
          <a:lstStyle/>
          <a:p>
            <a:pPr lvl="0" algn="l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500" b="1">
                <a:solidFill>
                  <a:schemeClr val="tx1"/>
                </a:solidFill>
                <a:latin typeface="Microsoft YaHei Bold" panose="020B0502040204020203" charset="-122"/>
                <a:ea typeface="Microsoft YaHei Bold" panose="020B0502040204020203" charset="-122"/>
                <a:sym typeface="+mn-ea"/>
              </a:rPr>
              <a:t>流程概述</a:t>
            </a:r>
            <a:endParaRPr lang="zh-CN" sz="1500" b="1">
              <a:solidFill>
                <a:schemeClr val="tx1"/>
              </a:solidFill>
              <a:latin typeface="Microsoft YaHei Bold" panose="020B0502040204020203" charset="-122"/>
              <a:ea typeface="Microsoft YaHei Bold" panose="020B0502040204020203" charset="-122"/>
              <a:sym typeface="+mn-ea"/>
            </a:endParaRPr>
          </a:p>
        </p:txBody>
      </p:sp>
      <p:sp>
        <p:nvSpPr>
          <p:cNvPr id="59" name="燕尾形 58"/>
          <p:cNvSpPr/>
          <p:nvPr/>
        </p:nvSpPr>
        <p:spPr>
          <a:xfrm>
            <a:off x="2591753" y="2308860"/>
            <a:ext cx="1285399" cy="409099"/>
          </a:xfrm>
          <a:prstGeom prst="chevron">
            <a:avLst/>
          </a:prstGeom>
          <a:solidFill>
            <a:schemeClr val="accent5">
              <a:lumMod val="75000"/>
            </a:schemeClr>
          </a:solidFill>
          <a:ln w="38100">
            <a:noFill/>
          </a:ln>
          <a:effectLst/>
          <a:scene3d>
            <a:camera prst="orthographicFront"/>
            <a:lightRig rig="threePt" dir="t"/>
          </a:scene3d>
          <a:sp3d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200"/>
          </a:p>
        </p:txBody>
      </p:sp>
      <p:sp>
        <p:nvSpPr>
          <p:cNvPr id="162" name="文本占位符 1"/>
          <p:cNvSpPr/>
          <p:nvPr/>
        </p:nvSpPr>
        <p:spPr>
          <a:xfrm>
            <a:off x="2552224" y="1716405"/>
            <a:ext cx="1361599" cy="299085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lstStyle/>
          <a:p>
            <a:pPr lvl="0" algn="ctr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500" kern="0" dirty="0">
                <a:solidFill>
                  <a:schemeClr val="tx1"/>
                </a:solidFill>
                <a:sym typeface="+mn-ea"/>
              </a:rPr>
              <a:t>实习基地管理</a:t>
            </a:r>
            <a:endParaRPr lang="zh-CN" sz="1500" kern="0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174" name="矩形 173"/>
          <p:cNvSpPr/>
          <p:nvPr/>
        </p:nvSpPr>
        <p:spPr>
          <a:xfrm>
            <a:off x="2575084" y="2907030"/>
            <a:ext cx="1454468" cy="899160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p>
            <a:pPr lvl="0" algn="l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900" kern="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导入实习基地和实习点，规范实习流程（可选），一般由教务管理或实习负责人操作</a:t>
            </a:r>
            <a:endParaRPr lang="zh-CN" sz="900" kern="0" dirty="0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</p:txBody>
      </p:sp>
      <p:sp>
        <p:nvSpPr>
          <p:cNvPr id="9" name="燕尾形 8"/>
          <p:cNvSpPr/>
          <p:nvPr/>
        </p:nvSpPr>
        <p:spPr>
          <a:xfrm>
            <a:off x="1303020" y="2308860"/>
            <a:ext cx="1284923" cy="409099"/>
          </a:xfrm>
          <a:prstGeom prst="chevron">
            <a:avLst/>
          </a:prstGeom>
          <a:solidFill>
            <a:srgbClr val="C51A24"/>
          </a:solidFill>
          <a:ln w="38100">
            <a:noFill/>
          </a:ln>
          <a:effectLst/>
          <a:scene3d>
            <a:camera prst="orthographicFront"/>
            <a:lightRig rig="threePt" dir="t"/>
          </a:scene3d>
          <a:sp3d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200"/>
          </a:p>
        </p:txBody>
      </p:sp>
      <p:sp>
        <p:nvSpPr>
          <p:cNvPr id="18" name="文本占位符 1"/>
          <p:cNvSpPr/>
          <p:nvPr/>
        </p:nvSpPr>
        <p:spPr>
          <a:xfrm>
            <a:off x="1271111" y="3059430"/>
            <a:ext cx="1361599" cy="299085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lstStyle/>
          <a:p>
            <a:pPr lvl="0" algn="ctr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500" kern="0" dirty="0">
                <a:solidFill>
                  <a:schemeClr val="tx1"/>
                </a:solidFill>
                <a:sym typeface="+mn-ea"/>
              </a:rPr>
              <a:t>基础信息录入</a:t>
            </a:r>
            <a:endParaRPr lang="zh-CN" sz="1500" kern="0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293971" y="1635919"/>
            <a:ext cx="1421606" cy="483870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p>
            <a:pPr lvl="0" algn="l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altLang="en-US" sz="900" kern="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导入基础信息，一般由教务管理操作</a:t>
            </a:r>
            <a:endParaRPr lang="zh-CN" altLang="en-US" sz="900" kern="0" dirty="0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</p:txBody>
      </p:sp>
      <p:sp>
        <p:nvSpPr>
          <p:cNvPr id="25" name="燕尾形 24"/>
          <p:cNvSpPr/>
          <p:nvPr/>
        </p:nvSpPr>
        <p:spPr>
          <a:xfrm>
            <a:off x="3877151" y="2308860"/>
            <a:ext cx="1284923" cy="409099"/>
          </a:xfrm>
          <a:prstGeom prst="chevron">
            <a:avLst/>
          </a:prstGeom>
          <a:solidFill>
            <a:srgbClr val="C51A24"/>
          </a:solidFill>
          <a:ln w="38100">
            <a:noFill/>
          </a:ln>
          <a:effectLst/>
          <a:scene3d>
            <a:camera prst="orthographicFront"/>
            <a:lightRig rig="threePt" dir="t"/>
          </a:scene3d>
          <a:sp3d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200"/>
          </a:p>
        </p:txBody>
      </p:sp>
      <p:sp>
        <p:nvSpPr>
          <p:cNvPr id="29" name="文本占位符 1"/>
          <p:cNvSpPr/>
          <p:nvPr/>
        </p:nvSpPr>
        <p:spPr>
          <a:xfrm>
            <a:off x="3838575" y="3059430"/>
            <a:ext cx="1361599" cy="299085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lstStyle/>
          <a:p>
            <a:pPr lvl="0" algn="ctr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500" kern="0" dirty="0">
                <a:solidFill>
                  <a:schemeClr val="tx1"/>
                </a:solidFill>
                <a:sym typeface="+mn-ea"/>
              </a:rPr>
              <a:t>实习计划创建</a:t>
            </a:r>
            <a:endParaRPr lang="zh-CN" sz="1500" kern="0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3861435" y="1635919"/>
            <a:ext cx="1423511" cy="691515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p>
            <a:pPr lvl="0" algn="l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900" kern="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创建实习计划，一般由实习负责人操作。创建完毕学生开始参与实习计划。</a:t>
            </a:r>
            <a:endParaRPr lang="zh-CN" sz="900" kern="0" dirty="0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</p:txBody>
      </p:sp>
      <p:sp>
        <p:nvSpPr>
          <p:cNvPr id="46" name="燕尾形 45"/>
          <p:cNvSpPr/>
          <p:nvPr/>
        </p:nvSpPr>
        <p:spPr>
          <a:xfrm>
            <a:off x="5163979" y="2310765"/>
            <a:ext cx="1284923" cy="409099"/>
          </a:xfrm>
          <a:prstGeom prst="chevron">
            <a:avLst/>
          </a:prstGeom>
          <a:solidFill>
            <a:schemeClr val="accent5">
              <a:lumMod val="75000"/>
            </a:schemeClr>
          </a:solidFill>
          <a:ln w="38100">
            <a:noFill/>
          </a:ln>
          <a:effectLst/>
          <a:scene3d>
            <a:camera prst="orthographicFront"/>
            <a:lightRig rig="threePt" dir="t"/>
          </a:scene3d>
          <a:sp3d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200"/>
          </a:p>
        </p:txBody>
      </p:sp>
      <p:sp>
        <p:nvSpPr>
          <p:cNvPr id="53" name="文本占位符 1"/>
          <p:cNvSpPr/>
          <p:nvPr/>
        </p:nvSpPr>
        <p:spPr>
          <a:xfrm>
            <a:off x="5133023" y="1703546"/>
            <a:ext cx="1361599" cy="299085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lstStyle/>
          <a:p>
            <a:pPr lvl="0" algn="ctr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500" kern="0" dirty="0">
                <a:solidFill>
                  <a:schemeClr val="tx1"/>
                </a:solidFill>
                <a:sym typeface="+mn-ea"/>
              </a:rPr>
              <a:t>实习过程管理</a:t>
            </a:r>
            <a:endParaRPr lang="zh-CN" sz="1500" kern="0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5174933" y="2907030"/>
            <a:ext cx="1390174" cy="691515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p>
            <a:pPr lvl="0" algn="l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900" kern="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岗位审核、签到查看、过程材料批阅等，一般由指导老师操作</a:t>
            </a:r>
            <a:endParaRPr lang="zh-CN" sz="900" kern="0" dirty="0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</p:txBody>
      </p:sp>
      <p:sp>
        <p:nvSpPr>
          <p:cNvPr id="90" name="TextBox 23"/>
          <p:cNvSpPr txBox="1"/>
          <p:nvPr/>
        </p:nvSpPr>
        <p:spPr>
          <a:xfrm>
            <a:off x="1789898" y="2355297"/>
            <a:ext cx="319859" cy="3225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algn="ctr"/>
            <a:r>
              <a:rPr lang="en-US" altLang="zh-CN" sz="2100" spc="-113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100" spc="-113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7" name="TextBox 23"/>
          <p:cNvSpPr txBox="1"/>
          <p:nvPr/>
        </p:nvSpPr>
        <p:spPr>
          <a:xfrm>
            <a:off x="3074820" y="2351963"/>
            <a:ext cx="319859" cy="3225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algn="ctr"/>
            <a:r>
              <a:rPr lang="en-US" altLang="zh-CN" sz="2100" spc="-113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2100" spc="-113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" name="TextBox 23"/>
          <p:cNvSpPr txBox="1"/>
          <p:nvPr/>
        </p:nvSpPr>
        <p:spPr>
          <a:xfrm>
            <a:off x="4359743" y="2351487"/>
            <a:ext cx="319859" cy="3225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algn="ctr"/>
            <a:r>
              <a:rPr lang="en-US" altLang="zh-CN" sz="2100" spc="-113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2100" spc="-113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9" name="TextBox 23"/>
          <p:cNvSpPr txBox="1"/>
          <p:nvPr/>
        </p:nvSpPr>
        <p:spPr>
          <a:xfrm>
            <a:off x="5644665" y="2351963"/>
            <a:ext cx="319859" cy="3225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algn="ctr"/>
            <a:r>
              <a:rPr lang="en-US" altLang="zh-CN" sz="2100" spc="-113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2100" spc="-113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0" name="燕尾形 109"/>
          <p:cNvSpPr/>
          <p:nvPr/>
        </p:nvSpPr>
        <p:spPr>
          <a:xfrm>
            <a:off x="6452711" y="2308860"/>
            <a:ext cx="1284923" cy="409099"/>
          </a:xfrm>
          <a:prstGeom prst="chevron">
            <a:avLst/>
          </a:prstGeom>
          <a:solidFill>
            <a:srgbClr val="C51A24"/>
          </a:solidFill>
          <a:ln w="38100">
            <a:noFill/>
          </a:ln>
          <a:effectLst/>
          <a:scene3d>
            <a:camera prst="orthographicFront"/>
            <a:lightRig rig="threePt" dir="t"/>
          </a:scene3d>
          <a:sp3d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200"/>
          </a:p>
        </p:txBody>
      </p:sp>
      <p:sp>
        <p:nvSpPr>
          <p:cNvPr id="111" name="文本占位符 1"/>
          <p:cNvSpPr/>
          <p:nvPr/>
        </p:nvSpPr>
        <p:spPr>
          <a:xfrm>
            <a:off x="6414135" y="3059430"/>
            <a:ext cx="1361599" cy="299085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lstStyle/>
          <a:p>
            <a:pPr lvl="0" algn="ctr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500" kern="0" dirty="0">
                <a:solidFill>
                  <a:schemeClr val="tx1"/>
                </a:solidFill>
                <a:sym typeface="+mn-ea"/>
              </a:rPr>
              <a:t>数据统计查看</a:t>
            </a:r>
            <a:endParaRPr lang="zh-CN" sz="1500" kern="0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112" name="矩形 111"/>
          <p:cNvSpPr/>
          <p:nvPr/>
        </p:nvSpPr>
        <p:spPr>
          <a:xfrm>
            <a:off x="6436995" y="1635919"/>
            <a:ext cx="1447800" cy="691515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p>
            <a:pPr lvl="0" algn="l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900" kern="0" dirty="0">
                <a:solidFill>
                  <a:schemeClr val="tx1">
                    <a:lumMod val="65000"/>
                    <a:lumOff val="35000"/>
                  </a:schemeClr>
                </a:solidFill>
                <a:sym typeface="+mn-ea"/>
              </a:rPr>
              <a:t>系统提供丰富数据报表，不同教师权限可以查看和导出相关数据报表</a:t>
            </a:r>
            <a:endParaRPr lang="zh-CN" sz="900" kern="0" dirty="0">
              <a:solidFill>
                <a:schemeClr val="tx1">
                  <a:lumMod val="65000"/>
                  <a:lumOff val="35000"/>
                </a:schemeClr>
              </a:solidFill>
              <a:sym typeface="+mn-ea"/>
            </a:endParaRPr>
          </a:p>
        </p:txBody>
      </p:sp>
      <p:sp>
        <p:nvSpPr>
          <p:cNvPr id="114" name="TextBox 23"/>
          <p:cNvSpPr txBox="1"/>
          <p:nvPr/>
        </p:nvSpPr>
        <p:spPr>
          <a:xfrm>
            <a:off x="6935303" y="2351487"/>
            <a:ext cx="319859" cy="3225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algn="ctr"/>
            <a:r>
              <a:rPr lang="en-US" altLang="zh-CN" sz="2100" spc="-113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</a:t>
            </a:r>
            <a:endParaRPr lang="zh-CN" altLang="en-US" sz="2100" spc="-113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15" name="直接连接符 114"/>
          <p:cNvCxnSpPr>
            <a:endCxn id="18" idx="0"/>
          </p:cNvCxnSpPr>
          <p:nvPr/>
        </p:nvCxnSpPr>
        <p:spPr>
          <a:xfrm>
            <a:off x="1945005" y="2734151"/>
            <a:ext cx="7144" cy="325279"/>
          </a:xfrm>
          <a:prstGeom prst="line">
            <a:avLst/>
          </a:prstGeom>
          <a:ln>
            <a:solidFill>
              <a:srgbClr val="D92C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接连接符 115"/>
          <p:cNvCxnSpPr/>
          <p:nvPr/>
        </p:nvCxnSpPr>
        <p:spPr>
          <a:xfrm>
            <a:off x="4529614" y="2734151"/>
            <a:ext cx="7144" cy="325279"/>
          </a:xfrm>
          <a:prstGeom prst="line">
            <a:avLst/>
          </a:prstGeom>
          <a:ln>
            <a:solidFill>
              <a:srgbClr val="D92C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接连接符 116"/>
          <p:cNvCxnSpPr/>
          <p:nvPr/>
        </p:nvCxnSpPr>
        <p:spPr>
          <a:xfrm>
            <a:off x="7086600" y="2734151"/>
            <a:ext cx="7144" cy="325279"/>
          </a:xfrm>
          <a:prstGeom prst="line">
            <a:avLst/>
          </a:prstGeom>
          <a:ln>
            <a:solidFill>
              <a:srgbClr val="D92C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接连接符 117"/>
          <p:cNvCxnSpPr/>
          <p:nvPr/>
        </p:nvCxnSpPr>
        <p:spPr>
          <a:xfrm>
            <a:off x="3229451" y="1971675"/>
            <a:ext cx="7144" cy="325279"/>
          </a:xfrm>
          <a:prstGeom prst="line">
            <a:avLst/>
          </a:prstGeom>
          <a:ln>
            <a:solidFill>
              <a:srgbClr val="6095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接连接符 119"/>
          <p:cNvCxnSpPr/>
          <p:nvPr/>
        </p:nvCxnSpPr>
        <p:spPr>
          <a:xfrm>
            <a:off x="5810250" y="1972628"/>
            <a:ext cx="7144" cy="325279"/>
          </a:xfrm>
          <a:prstGeom prst="line">
            <a:avLst/>
          </a:prstGeom>
          <a:ln>
            <a:solidFill>
              <a:srgbClr val="6095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extBox 39"/>
          <p:cNvSpPr/>
          <p:nvPr/>
        </p:nvSpPr>
        <p:spPr>
          <a:xfrm>
            <a:off x="2776061" y="706914"/>
            <a:ext cx="3484880" cy="345440"/>
          </a:xfrm>
          <a:prstGeom prst="rect">
            <a:avLst/>
          </a:prstGeom>
          <a:ln w="12700">
            <a:miter lim="400000"/>
          </a:ln>
          <a:effectLst/>
        </p:spPr>
        <p:txBody>
          <a:bodyPr wrap="square" lIns="45718" tIns="34290" rIns="45718" bIns="34290" rtlCol="0" anchor="t">
            <a:spAutoFit/>
          </a:bodyPr>
          <a:lstStyle/>
          <a:p>
            <a:pPr lvl="0" algn="ctr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800" kern="0" dirty="0">
                <a:solidFill>
                  <a:srgbClr val="C00000"/>
                </a:solidFill>
                <a:sym typeface="+mn-ea"/>
              </a:rPr>
              <a:t>流程概述</a:t>
            </a:r>
            <a:endParaRPr lang="zh-CN" sz="1800" kern="0" dirty="0">
              <a:solidFill>
                <a:srgbClr val="C00000"/>
              </a:solidFill>
              <a:sym typeface="+mn-ea"/>
            </a:endParaRPr>
          </a:p>
        </p:txBody>
      </p:sp>
      <p:sp>
        <p:nvSpPr>
          <p:cNvPr id="7" name="Shape 22"/>
          <p:cNvSpPr>
            <a:spLocks noChangeArrowheads="1"/>
          </p:cNvSpPr>
          <p:nvPr/>
        </p:nvSpPr>
        <p:spPr bwMode="auto">
          <a:xfrm>
            <a:off x="-952" y="134303"/>
            <a:ext cx="189000" cy="270000"/>
          </a:xfrm>
          <a:prstGeom prst="rect">
            <a:avLst/>
          </a:prstGeom>
          <a:solidFill>
            <a:srgbClr val="C51A24"/>
          </a:solidFill>
          <a:ln w="12700">
            <a:noFill/>
            <a:miter lim="400000"/>
          </a:ln>
        </p:spPr>
        <p:txBody>
          <a:bodyPr lIns="45718" rIns="45718" anchor="ctr"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Shape 22"/>
          <p:cNvSpPr>
            <a:spLocks noChangeArrowheads="1"/>
          </p:cNvSpPr>
          <p:nvPr/>
        </p:nvSpPr>
        <p:spPr bwMode="auto">
          <a:xfrm>
            <a:off x="-952" y="1447324"/>
            <a:ext cx="9144953" cy="1966913"/>
          </a:xfrm>
          <a:prstGeom prst="rect">
            <a:avLst/>
          </a:prstGeom>
          <a:solidFill>
            <a:srgbClr val="C51A24"/>
          </a:solidFill>
          <a:ln w="12700">
            <a:noFill/>
            <a:miter lim="400000"/>
          </a:ln>
        </p:spPr>
        <p:txBody>
          <a:bodyPr lIns="45718" rIns="45718" anchor="ctr"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" name="Shape 22"/>
          <p:cNvSpPr>
            <a:spLocks noChangeArrowheads="1"/>
          </p:cNvSpPr>
          <p:nvPr/>
        </p:nvSpPr>
        <p:spPr bwMode="auto">
          <a:xfrm>
            <a:off x="897255" y="1504474"/>
            <a:ext cx="1534478" cy="2319338"/>
          </a:xfrm>
          <a:prstGeom prst="rect">
            <a:avLst/>
          </a:prstGeom>
          <a:solidFill>
            <a:schemeClr val="bg1"/>
          </a:solidFill>
          <a:ln w="12700">
            <a:noFill/>
            <a:miter lim="400000"/>
          </a:ln>
          <a:effectLst>
            <a:outerShdw blurRad="76200" dir="13500000" sy="23000" kx="1200000" algn="br" rotWithShape="0">
              <a:srgbClr val="B90003">
                <a:alpha val="20000"/>
              </a:srgbClr>
            </a:outerShdw>
          </a:effectLst>
        </p:spPr>
        <p:txBody>
          <a:bodyPr lIns="45718" rIns="45718" anchor="ctr"/>
          <a:p>
            <a:pPr hangingPunct="0"/>
            <a:endParaRPr lang="en-US" altLang="zh-CN" sz="1800" b="0" baseline="0">
              <a:solidFill>
                <a:srgbClr val="DF2024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11555" y="1814195"/>
            <a:ext cx="1351915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7200" dirty="0" smtClean="0">
                <a:solidFill>
                  <a:srgbClr val="C00000"/>
                </a:solidFill>
                <a:effectLst/>
                <a:latin typeface="DIN Alternate" panose="020B0500000000000000" charset="0"/>
                <a:ea typeface="微软雅黑" panose="020B0503020204020204" pitchFamily="34" charset="-122"/>
                <a:cs typeface="DIN Alternate" panose="020B0500000000000000" charset="0"/>
                <a:sym typeface="+mn-ea"/>
              </a:rPr>
              <a:t> </a:t>
            </a:r>
            <a:r>
              <a:rPr lang="en-US" altLang="zh-CN" sz="7200" b="1" dirty="0" smtClean="0">
                <a:solidFill>
                  <a:srgbClr val="C00000"/>
                </a:solidFill>
                <a:effectLst/>
                <a:latin typeface="DIN Alternate" panose="020B0500000000000000" charset="0"/>
                <a:ea typeface="Microsoft YaHei Bold" panose="020B0502040204020203" charset="-122"/>
                <a:cs typeface="DIN Alternate" panose="020B0500000000000000" charset="0"/>
                <a:sym typeface="+mn-ea"/>
              </a:rPr>
              <a:t>02</a:t>
            </a:r>
            <a:endParaRPr lang="en-US" altLang="zh-CN" sz="7200" b="1" dirty="0" smtClean="0">
              <a:solidFill>
                <a:srgbClr val="C00000"/>
              </a:solidFill>
              <a:effectLst/>
              <a:latin typeface="DIN Alternate" panose="020B0500000000000000" charset="0"/>
              <a:ea typeface="Microsoft YaHei Bold" panose="020B0502040204020203" charset="-122"/>
              <a:cs typeface="DIN Alternate" panose="020B0500000000000000" charset="0"/>
              <a:sym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781776" y="2007394"/>
            <a:ext cx="4361498" cy="553085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rIns="45718" rtlCol="0">
            <a:spAutoFit/>
          </a:bodyPr>
          <a:p>
            <a:pPr lvl="0" algn="l" hangingPunct="0"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3000">
                <a:latin typeface="微软雅黑" panose="020B0503020204020204" pitchFamily="34" charset="-122"/>
                <a:ea typeface="微软雅黑" panose="020B0503020204020204" pitchFamily="34" charset="-122"/>
              </a:rPr>
              <a:t>登录指南</a:t>
            </a:r>
            <a:endParaRPr lang="zh-CN" sz="3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781776" y="2596039"/>
            <a:ext cx="4486751" cy="229870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808080">
                <a:alpha val="31423"/>
              </a:srgbClr>
            </a:outerShdw>
          </a:effectLst>
        </p:spPr>
        <p:txBody>
          <a:bodyPr wrap="square" lIns="45718" tIns="34290" rIns="45718" bIns="34290" anchor="t">
            <a:spAutoFit/>
          </a:bodyPr>
          <a:p>
            <a:pPr lvl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4200" b="0" baseline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pPr>
            <a:r>
              <a:rPr lang="zh-CN" sz="1050" kern="0" dirty="0">
                <a:sym typeface="+mn-ea"/>
              </a:rPr>
              <a:t>学生账号注册登录</a:t>
            </a:r>
            <a:endParaRPr lang="zh-CN" sz="1050" kern="0" dirty="0"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10920" y="2826385"/>
            <a:ext cx="1122045" cy="4603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r"/>
            <a:r>
              <a:rPr lang="en-US" altLang="zh-CN" sz="2400" dirty="0">
                <a:solidFill>
                  <a:srgbClr val="C00000"/>
                </a:solidFill>
                <a:latin typeface="DIN Alternate" panose="020B0500000000000000" charset="0"/>
                <a:ea typeface="方正黑体简体" panose="02010601030101010101" pitchFamily="2" charset="-122"/>
                <a:cs typeface="DIN Alternate" panose="020B0500000000000000" charset="0"/>
                <a:sym typeface="Noto Serif CJK SC" panose="02020400000000000000" pitchFamily="18" charset="-122"/>
              </a:rPr>
              <a:t>PART</a:t>
            </a:r>
            <a:endParaRPr lang="en-US" altLang="zh-CN" sz="2400" dirty="0">
              <a:solidFill>
                <a:srgbClr val="C00000"/>
              </a:solidFill>
              <a:latin typeface="DIN Alternate" panose="020B0500000000000000" charset="0"/>
              <a:ea typeface="方正黑体简体" panose="02010601030101010101" pitchFamily="2" charset="-122"/>
              <a:cs typeface="DIN Alternate" panose="020B0500000000000000" charset="0"/>
              <a:sym typeface="Noto Serif CJK SC" panose="02020400000000000000" pitchFamily="18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8131969" y="131921"/>
            <a:ext cx="782479" cy="275273"/>
            <a:chOff x="17075" y="277"/>
            <a:chExt cx="1643" cy="578"/>
          </a:xfrm>
        </p:grpSpPr>
        <p:grpSp>
          <p:nvGrpSpPr>
            <p:cNvPr id="12" name="组合 11"/>
            <p:cNvGrpSpPr/>
            <p:nvPr/>
          </p:nvGrpSpPr>
          <p:grpSpPr>
            <a:xfrm>
              <a:off x="17075" y="491"/>
              <a:ext cx="1643" cy="364"/>
              <a:chOff x="17075" y="619"/>
              <a:chExt cx="1643" cy="364"/>
            </a:xfrm>
          </p:grpSpPr>
          <p:sp>
            <p:nvSpPr>
              <p:cNvPr id="13" name="Shape 22"/>
              <p:cNvSpPr>
                <a:spLocks noChangeArrowheads="1"/>
              </p:cNvSpPr>
              <p:nvPr/>
            </p:nvSpPr>
            <p:spPr bwMode="auto">
              <a:xfrm>
                <a:off x="17075" y="619"/>
                <a:ext cx="1643" cy="29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  <a:miter lim="400000"/>
              </a:ln>
            </p:spPr>
            <p:txBody>
              <a:bodyPr lIns="45718" rIns="45718" anchor="ctr"/>
              <a:p>
                <a:pPr hangingPunct="0"/>
                <a:endParaRPr lang="en-US" altLang="zh-CN" sz="1800" b="0" baseline="0">
                  <a:solidFill>
                    <a:srgbClr val="DF2024"/>
                  </a:solidFill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16" name="Shape 26"/>
              <p:cNvSpPr/>
              <p:nvPr/>
            </p:nvSpPr>
            <p:spPr>
              <a:xfrm>
                <a:off x="17272" y="646"/>
                <a:ext cx="1250" cy="337"/>
              </a:xfrm>
              <a:prstGeom prst="rect">
                <a:avLst/>
              </a:prstGeom>
              <a:ln w="12700">
                <a:miter lim="400000"/>
              </a:ln>
              <a:effectLst/>
            </p:spPr>
            <p:txBody>
              <a:bodyPr wrap="square" lIns="45718" rIns="45718">
                <a:spAutoFit/>
              </a:bodyPr>
              <a:p>
                <a:pPr algn="ctr" fontAlgn="auto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defRPr sz="4200" b="0" baseline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defRPr>
                </a:pPr>
                <a:r>
                  <a:rPr lang="en-US" altLang="zh-CN" sz="450" kern="0" baseline="0" dirty="0">
                    <a:solidFill>
                      <a:srgbClr val="D62F2F"/>
                    </a:solidFill>
                    <a:effectLst/>
                    <a:sym typeface="微软雅黑" panose="020B0503020204020204" pitchFamily="34" charset="-122"/>
                  </a:rPr>
                  <a:t>www.xybsyw.com</a:t>
                </a:r>
                <a:endParaRPr lang="en-US" altLang="zh-CN" sz="450" kern="0" baseline="0" dirty="0">
                  <a:solidFill>
                    <a:srgbClr val="D62F2F"/>
                  </a:solidFill>
                  <a:effectLst/>
                  <a:sym typeface="微软雅黑" panose="020B0503020204020204" pitchFamily="34" charset="-122"/>
                </a:endParaRPr>
              </a:p>
            </p:txBody>
          </p:sp>
        </p:grpSp>
        <p:pic>
          <p:nvPicPr>
            <p:cNvPr id="14" name="图片 13" descr="红色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7432" y="277"/>
              <a:ext cx="929" cy="299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/>
              <a:t>登录指南</a:t>
            </a:r>
            <a:r>
              <a:rPr lang="en-US" altLang="zh-CN"/>
              <a:t>-</a:t>
            </a:r>
            <a:r>
              <a:rPr lang="zh-CN" altLang="en-US"/>
              <a:t>移动端微信小程序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012825" y="697865"/>
            <a:ext cx="7117715" cy="119888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R="0" algn="l" defTabSz="914400">
              <a:lnSpc>
                <a:spcPct val="20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b="0" kern="1200" cap="none" spc="0" normalizeH="0" baseline="0" noProof="1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Calibri" panose="020F0502020204030204" pitchFamily="34" charset="0"/>
              </a:rPr>
              <a:t>方式：扫描“校友邦”公众号二维码，点击</a:t>
            </a:r>
            <a:r>
              <a:rPr lang="zh-CN" sz="1800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实习成长</a:t>
            </a:r>
            <a:r>
              <a:rPr lang="en-US" altLang="zh-CN" sz="1800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→</a:t>
            </a:r>
            <a:r>
              <a:rPr lang="zh-CN" altLang="en-US" sz="1800" b="0" noProof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实习任务，可快速进入校友邦小程序。</a:t>
            </a:r>
            <a:endParaRPr kumimoji="0" lang="zh-CN" altLang="en-US" sz="1800" b="0" kern="1200" cap="none" spc="0" normalizeH="0" baseline="0" noProof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Calibri" panose="020F050202020403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183" y="2345373"/>
            <a:ext cx="2229403" cy="222940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0745" y="2345690"/>
            <a:ext cx="2550795" cy="22167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/>
              <a:t>登录指南</a:t>
            </a:r>
            <a:r>
              <a:rPr lang="en-US" altLang="zh-CN"/>
              <a:t>-</a:t>
            </a:r>
            <a:r>
              <a:rPr lang="zh-CN" altLang="en-US"/>
              <a:t>电脑网页端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704215" y="979488"/>
            <a:ext cx="7735888" cy="315531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R="0" algn="ctr" defTabSz="914400" hangingPunct="0">
              <a:buClrTx/>
              <a:buSzTx/>
              <a:defRPr/>
            </a:pPr>
            <a:r>
              <a:rPr kumimoji="0" lang="zh-CN" altLang="en-US" sz="2400" kern="1200" cap="none" spc="0" normalizeH="0" baseline="0" noProof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电脑网页端登录</a:t>
            </a:r>
            <a:endParaRPr kumimoji="0" lang="zh-CN" altLang="en-US" sz="2400" kern="1200" cap="none" spc="0" normalizeH="0" baseline="0" noProof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R="0" algn="ctr" defTabSz="914400" hangingPunct="0">
              <a:buClrTx/>
              <a:buSzTx/>
              <a:defRPr/>
            </a:pPr>
            <a:endParaRPr kumimoji="0" lang="zh-CN" altLang="en-US" sz="2400" kern="1200" cap="none" spc="0" normalizeH="0" baseline="0" noProof="0">
              <a:solidFill>
                <a:schemeClr val="accent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342900" marR="0" indent="-342900" defTabSz="914400" hangingPunct="0">
              <a:lnSpc>
                <a:spcPct val="150000"/>
              </a:lnSpc>
              <a:buClrTx/>
              <a:buSzTx/>
              <a:buAutoNum type="arabicPeriod"/>
              <a:defRPr/>
            </a:pP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在浏览器中打开</a:t>
            </a:r>
            <a:r>
              <a:rPr kumimoji="0" lang="zh-CN" altLang="en-US" sz="1800" b="0" kern="1200" cap="none" spc="0" normalizeH="0" baseline="0" noProof="0">
                <a:solidFill>
                  <a:srgbClr val="0092B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www.xybsyw.com</a:t>
            </a:r>
            <a:endParaRPr kumimoji="0" lang="zh-CN" altLang="en-US" sz="1800" b="0" kern="1200" cap="none" spc="0" normalizeH="0" baseline="0" noProof="0">
              <a:solidFill>
                <a:srgbClr val="0092B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342900" marR="0" indent="-342900" defTabSz="914400" hangingPunct="0">
              <a:lnSpc>
                <a:spcPct val="150000"/>
              </a:lnSpc>
              <a:buClrTx/>
              <a:buSzTx/>
              <a:buAutoNum type="arabicPeriod"/>
              <a:defRPr/>
            </a:pP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点击右上角“学生登录”，如还未注册，需要先注册账号</a:t>
            </a:r>
            <a:endParaRPr kumimoji="0" lang="zh-CN" altLang="en-US" sz="1800" b="0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342900" marR="0" indent="-342900" defTabSz="914400" hangingPunct="0">
              <a:lnSpc>
                <a:spcPct val="150000"/>
              </a:lnSpc>
              <a:buClrTx/>
              <a:buSzTx/>
              <a:buAutoNum type="arabicPeriod"/>
              <a:defRPr/>
            </a:pP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输入账号和密码直接登录</a:t>
            </a:r>
            <a:r>
              <a:rPr kumimoji="0" lang="en-US" altLang="zh-CN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/</a:t>
            </a: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选择</a:t>
            </a:r>
            <a:r>
              <a:rPr kumimoji="0" lang="en-US" altLang="zh-CN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“</a:t>
            </a: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扫码登录</a:t>
            </a:r>
            <a:r>
              <a:rPr kumimoji="0" lang="en-US" altLang="zh-CN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”</a:t>
            </a: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，使用小程序扫码</a:t>
            </a:r>
            <a:endParaRPr kumimoji="0" lang="zh-CN" altLang="en-US" sz="1800" b="0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R="0" defTabSz="914400" hangingPunct="0">
              <a:lnSpc>
                <a:spcPct val="130000"/>
              </a:lnSpc>
              <a:buClrTx/>
              <a:buSzTx/>
              <a:defRPr/>
            </a:pPr>
            <a:endParaRPr lang="zh-CN" altLang="en-US" sz="1800" b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  <a:p>
            <a:pPr marR="0" defTabSz="914400" hangingPunct="0">
              <a:lnSpc>
                <a:spcPct val="130000"/>
              </a:lnSpc>
              <a:buClrTx/>
              <a:buSzTx/>
              <a:defRPr/>
            </a:pPr>
            <a:r>
              <a:rPr lang="zh-CN" altLang="en-US" sz="1800" b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说明：除实习报告与实习成绩鉴定表等部分功能外，其它操作也可在微信小程序完成</a:t>
            </a:r>
            <a:endParaRPr kumimoji="0" lang="zh-CN" altLang="en-US" sz="1800" b="0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/>
    </mc:Choice>
    <mc:Fallback>
      <p:transition spd="slow"/>
    </mc:Fallback>
  </mc:AlternateContent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25.xml><?xml version="1.0" encoding="utf-8"?>
<p:tagLst xmlns:p="http://schemas.openxmlformats.org/presentationml/2006/main">
  <p:tag name="KSO_WM_UNIT_PLACING_PICTURE_USER_VIEWPORT" val="{&quot;height&quot;:3510.8708661417322,&quot;width&quot;:3510.8708661417322}"/>
</p:tagLst>
</file>

<file path=ppt/tags/tag126.xml><?xml version="1.0" encoding="utf-8"?>
<p:tagLst xmlns:p="http://schemas.openxmlformats.org/presentationml/2006/main">
  <p:tag name="KSO_WM_UNIT_PLACING_PICTURE_USER_VIEWPORT" val="{&quot;height&quot;:4601,&quot;width&quot;:8680}"/>
</p:tagLst>
</file>

<file path=ppt/tags/tag127.xml><?xml version="1.0" encoding="utf-8"?>
<p:tagLst xmlns:p="http://schemas.openxmlformats.org/presentationml/2006/main">
  <p:tag name="KSO_WM_UNIT_PLACING_PICTURE_USER_VIEWPORT" val="{&quot;height&quot;:4590,&quot;width&quot;:19725}"/>
</p:tagLst>
</file>

<file path=ppt/tags/tag128.xml><?xml version="1.0" encoding="utf-8"?>
<p:tagLst xmlns:p="http://schemas.openxmlformats.org/presentationml/2006/main">
  <p:tag name="KSO_WM_UNIT_PLACING_PICTURE_USER_VIEWPORT" val="{&quot;height&quot;:6661,&quot;width&quot;:3218}"/>
</p:tagLst>
</file>

<file path=ppt/tags/tag129.xml><?xml version="1.0" encoding="utf-8"?>
<p:tagLst xmlns:p="http://schemas.openxmlformats.org/presentationml/2006/main">
  <p:tag name="KSO_WM_UNIT_PLACING_PICTURE_USER_VIEWPORT" val="{&quot;height&quot;:10020,&quot;width&quot;:4815}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PLACING_PICTURE_USER_VIEWPORT" val="{&quot;height&quot;:10020,&quot;width&quot;:4815}"/>
</p:tagLst>
</file>

<file path=ppt/tags/tag131.xml><?xml version="1.0" encoding="utf-8"?>
<p:tagLst xmlns:p="http://schemas.openxmlformats.org/presentationml/2006/main">
  <p:tag name="KSO_WM_BEAUTIFY_FLAG" val=""/>
</p:tagLst>
</file>

<file path=ppt/tags/tag132.xml><?xml version="1.0" encoding="utf-8"?>
<p:tagLst xmlns:p="http://schemas.openxmlformats.org/presentationml/2006/main">
  <p:tag name="KSO_WM_BEAUTIFY_FLAG" val=""/>
</p:tagLst>
</file>

<file path=ppt/tags/tag133.xml><?xml version="1.0" encoding="utf-8"?>
<p:tagLst xmlns:p="http://schemas.openxmlformats.org/presentationml/2006/main">
  <p:tag name="COMMONDATA" val="eyJoZGlkIjoiN2JiMTI1N2Y5ZDk2MTViYzdjMDFjMjIwNmNhY2VlY2QifQ=="/>
  <p:tag name="KSO_WPP_MARK_KEY" val="4f6fb4c0-0f98-47fd-986c-31a8e5bf7cea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DF0024"/>
      </a:accent1>
      <a:accent2>
        <a:srgbClr val="C0504D"/>
      </a:accent2>
      <a:accent3>
        <a:srgbClr val="FFFFFF"/>
      </a:accent3>
      <a:accent4>
        <a:srgbClr val="000000"/>
      </a:accent4>
      <a:accent5>
        <a:srgbClr val="ECAAAB"/>
      </a:accent5>
      <a:accent6>
        <a:srgbClr val="AC4744"/>
      </a:accent6>
      <a:hlink>
        <a:srgbClr val="0000FF"/>
      </a:hlink>
      <a:folHlink>
        <a:srgbClr val="FF00FF"/>
      </a:folHlink>
    </a:clrScheme>
    <a:fontScheme name="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自定义设计方案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DF0024"/>
      </a:accent1>
      <a:accent2>
        <a:srgbClr val="C0504D"/>
      </a:accent2>
      <a:accent3>
        <a:srgbClr val="FFFFFF"/>
      </a:accent3>
      <a:accent4>
        <a:srgbClr val="000000"/>
      </a:accent4>
      <a:accent5>
        <a:srgbClr val="ECAAAB"/>
      </a:accent5>
      <a:accent6>
        <a:srgbClr val="AC4744"/>
      </a:accent6>
      <a:hlink>
        <a:srgbClr val="0000FF"/>
      </a:hlink>
      <a:folHlink>
        <a:srgbClr val="FF00FF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2659</Words>
  <Application>WPS 演示</Application>
  <PresentationFormat>全屏显示(16:9)</PresentationFormat>
  <Paragraphs>318</Paragraphs>
  <Slides>32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32</vt:i4>
      </vt:variant>
    </vt:vector>
  </HeadingPairs>
  <TitlesOfParts>
    <vt:vector size="55" baseType="lpstr">
      <vt:lpstr>Arial</vt:lpstr>
      <vt:lpstr>宋体</vt:lpstr>
      <vt:lpstr>Wingdings</vt:lpstr>
      <vt:lpstr>Calibri</vt:lpstr>
      <vt:lpstr>微软雅黑</vt:lpstr>
      <vt:lpstr>Wingdings</vt:lpstr>
      <vt:lpstr>Microsoft YaHei Bold</vt:lpstr>
      <vt:lpstr>Microsoft YaHei Regular</vt:lpstr>
      <vt:lpstr>字魂105号-简雅黑</vt:lpstr>
      <vt:lpstr>DIN Alternate</vt:lpstr>
      <vt:lpstr>Sitka Text</vt:lpstr>
      <vt:lpstr>Calibri</vt:lpstr>
      <vt:lpstr>方正黑体简体</vt:lpstr>
      <vt:lpstr>Noto Serif CJK SC</vt:lpstr>
      <vt:lpstr>文鼎中楷体</vt:lpstr>
      <vt:lpstr>Arial Unicode MS</vt:lpstr>
      <vt:lpstr>文鼎中楷体</vt:lpstr>
      <vt:lpstr>黑体</vt:lpstr>
      <vt:lpstr>Office 主题</vt:lpstr>
      <vt:lpstr>1_自定义设计方案</vt:lpstr>
      <vt:lpstr>4_自定义设计方案</vt:lpstr>
      <vt:lpstr>2_自定义设计方案</vt:lpstr>
      <vt:lpstr>自定义设计方案</vt:lpstr>
      <vt:lpstr>PowerPoint 演示文稿</vt:lpstr>
      <vt:lpstr>PowerPoint 演示文稿</vt:lpstr>
      <vt:lpstr>PowerPoint 演示文稿</vt:lpstr>
      <vt:lpstr>平台角色-按账号权限</vt:lpstr>
      <vt:lpstr>平台角色-按账号权限</vt:lpstr>
      <vt:lpstr>PowerPoint 演示文稿</vt:lpstr>
      <vt:lpstr>PowerPoint 演示文稿</vt:lpstr>
      <vt:lpstr>登录指南-移动端微信小程序</vt:lpstr>
      <vt:lpstr>登录指南-电脑网页端</vt:lpstr>
      <vt:lpstr>登录指南-电脑网页端</vt:lpstr>
      <vt:lpstr>PowerPoint 演示文稿</vt:lpstr>
      <vt:lpstr>学生移动端操作-主要功能</vt:lpstr>
      <vt:lpstr>3.1 学生移动端操作-注册认证</vt:lpstr>
      <vt:lpstr>3.2 学生移动端操作-实习报名-自主实习</vt:lpstr>
      <vt:lpstr>3.2 学生移动端操作-实习报名-集中实习</vt:lpstr>
      <vt:lpstr>3.3 学生移动端操作-查看实习任务</vt:lpstr>
      <vt:lpstr>3.4 学生移动端操作-签到</vt:lpstr>
      <vt:lpstr>3.5 学生移动端操作-提交周日志</vt:lpstr>
      <vt:lpstr>3.6 学生移动端操作-提交三方协议</vt:lpstr>
      <vt:lpstr>3.7 学生移动端操作-实习评价-企业评价</vt:lpstr>
      <vt:lpstr>3.7 学生移动端操作-实习评价-对实习过程、老师的评价</vt:lpstr>
      <vt:lpstr>3.10 学生移动端操作-客服与反馈</vt:lpstr>
      <vt:lpstr>PowerPoint 演示文稿</vt:lpstr>
      <vt:lpstr>学生电脑网页操作-主要功能</vt:lpstr>
      <vt:lpstr>4.1 学生电脑网页操作-主界面</vt:lpstr>
      <vt:lpstr>4.1 学生电脑网页操作-主界面</vt:lpstr>
      <vt:lpstr>4.2 学生电脑网页操作-预实习报告</vt:lpstr>
      <vt:lpstr>4.3 学生电脑网页操作-三方协议</vt:lpstr>
      <vt:lpstr>4.4 学生电脑网页操作-实习报告-上传</vt:lpstr>
      <vt:lpstr>4.4 学生电脑网页操作-实习报告-导出</vt:lpstr>
      <vt:lpstr>4.5 学生电脑网页操作-实习成绩鉴定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lastModifiedBy>心凉的感觉</cp:lastModifiedBy>
  <cp:revision>667</cp:revision>
  <dcterms:created xsi:type="dcterms:W3CDTF">2017-01-09T09:44:00Z</dcterms:created>
  <dcterms:modified xsi:type="dcterms:W3CDTF">2023-02-24T03:12:09Z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D36461E1642C4E09B27AECD3B93F4CA4</vt:lpwstr>
  </property>
</Properties>
</file>